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66" r:id="rId5"/>
    <p:sldId id="267" r:id="rId6"/>
    <p:sldId id="268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6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Охват организаций</a:t>
            </a:r>
            <a:r>
              <a:rPr lang="ru-RU" baseline="0"/>
              <a:t> образования в разрезе городов и районов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'в разрезе городов и районов'!$B$2</c:f>
              <c:strCache>
                <c:ptCount val="1"/>
                <c:pt idx="0">
                  <c:v>проект "Менің туым"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'в разрезе городов и районов'!$A$3:$A$15</c:f>
              <c:strCache>
                <c:ptCount val="13"/>
                <c:pt idx="0">
                  <c:v>г.Павлодар</c:v>
                </c:pt>
                <c:pt idx="1">
                  <c:v>г.Экибастуз</c:v>
                </c:pt>
                <c:pt idx="2">
                  <c:v>г.Аксу</c:v>
                </c:pt>
                <c:pt idx="3">
                  <c:v>Павлодарский район</c:v>
                </c:pt>
                <c:pt idx="4">
                  <c:v>Железинский район</c:v>
                </c:pt>
                <c:pt idx="5">
                  <c:v>р.Аккулы</c:v>
                </c:pt>
                <c:pt idx="6">
                  <c:v>р.Теренколь</c:v>
                </c:pt>
                <c:pt idx="7">
                  <c:v>Майский район</c:v>
                </c:pt>
                <c:pt idx="8">
                  <c:v>Иртышский район</c:v>
                </c:pt>
                <c:pt idx="9">
                  <c:v>Актогайский район</c:v>
                </c:pt>
                <c:pt idx="10">
                  <c:v>Щербактинский район</c:v>
                </c:pt>
                <c:pt idx="11">
                  <c:v>Успенский район</c:v>
                </c:pt>
                <c:pt idx="12">
                  <c:v>Баянаульский район</c:v>
                </c:pt>
              </c:strCache>
            </c:strRef>
          </c:cat>
          <c:val>
            <c:numRef>
              <c:f>'в разрезе городов и районов'!$B$3:$B$15</c:f>
              <c:numCache>
                <c:formatCode>General</c:formatCode>
                <c:ptCount val="13"/>
                <c:pt idx="0">
                  <c:v>29</c:v>
                </c:pt>
                <c:pt idx="1">
                  <c:v>31</c:v>
                </c:pt>
                <c:pt idx="2">
                  <c:v>26</c:v>
                </c:pt>
                <c:pt idx="3">
                  <c:v>26</c:v>
                </c:pt>
                <c:pt idx="4">
                  <c:v>21</c:v>
                </c:pt>
                <c:pt idx="5">
                  <c:v>23</c:v>
                </c:pt>
                <c:pt idx="6">
                  <c:v>22</c:v>
                </c:pt>
                <c:pt idx="7">
                  <c:v>1</c:v>
                </c:pt>
                <c:pt idx="8">
                  <c:v>20</c:v>
                </c:pt>
                <c:pt idx="9">
                  <c:v>23</c:v>
                </c:pt>
                <c:pt idx="10">
                  <c:v>18</c:v>
                </c:pt>
                <c:pt idx="11">
                  <c:v>18</c:v>
                </c:pt>
                <c:pt idx="12">
                  <c:v>20</c:v>
                </c:pt>
              </c:numCache>
            </c:numRef>
          </c:val>
        </c:ser>
        <c:ser>
          <c:idx val="1"/>
          <c:order val="1"/>
          <c:tx>
            <c:strRef>
              <c:f>'в разрезе городов и районов'!$C$2</c:f>
              <c:strCache>
                <c:ptCount val="1"/>
                <c:pt idx="0">
                  <c:v>проект "Family day"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'в разрезе городов и районов'!$A$3:$A$15</c:f>
              <c:strCache>
                <c:ptCount val="13"/>
                <c:pt idx="0">
                  <c:v>г.Павлодар</c:v>
                </c:pt>
                <c:pt idx="1">
                  <c:v>г.Экибастуз</c:v>
                </c:pt>
                <c:pt idx="2">
                  <c:v>г.Аксу</c:v>
                </c:pt>
                <c:pt idx="3">
                  <c:v>Павлодарский район</c:v>
                </c:pt>
                <c:pt idx="4">
                  <c:v>Железинский район</c:v>
                </c:pt>
                <c:pt idx="5">
                  <c:v>р.Аккулы</c:v>
                </c:pt>
                <c:pt idx="6">
                  <c:v>р.Теренколь</c:v>
                </c:pt>
                <c:pt idx="7">
                  <c:v>Майский район</c:v>
                </c:pt>
                <c:pt idx="8">
                  <c:v>Иртышский район</c:v>
                </c:pt>
                <c:pt idx="9">
                  <c:v>Актогайский район</c:v>
                </c:pt>
                <c:pt idx="10">
                  <c:v>Щербактинский район</c:v>
                </c:pt>
                <c:pt idx="11">
                  <c:v>Успенский район</c:v>
                </c:pt>
                <c:pt idx="12">
                  <c:v>Баянаульский район</c:v>
                </c:pt>
              </c:strCache>
            </c:strRef>
          </c:cat>
          <c:val>
            <c:numRef>
              <c:f>'в разрезе городов и районов'!$C$3:$C$15</c:f>
              <c:numCache>
                <c:formatCode>General</c:formatCode>
                <c:ptCount val="13"/>
                <c:pt idx="0">
                  <c:v>10</c:v>
                </c:pt>
                <c:pt idx="1">
                  <c:v>26</c:v>
                </c:pt>
                <c:pt idx="2">
                  <c:v>24</c:v>
                </c:pt>
                <c:pt idx="3">
                  <c:v>26</c:v>
                </c:pt>
                <c:pt idx="4">
                  <c:v>10</c:v>
                </c:pt>
                <c:pt idx="5">
                  <c:v>23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20</c:v>
                </c:pt>
                <c:pt idx="10">
                  <c:v>0</c:v>
                </c:pt>
                <c:pt idx="11">
                  <c:v>18</c:v>
                </c:pt>
                <c:pt idx="12">
                  <c:v>2</c:v>
                </c:pt>
              </c:numCache>
            </c:numRef>
          </c:val>
        </c:ser>
        <c:ser>
          <c:idx val="2"/>
          <c:order val="2"/>
          <c:tx>
            <c:strRef>
              <c:f>'в разрезе городов и районов'!$D$2</c:f>
              <c:strCache>
                <c:ptCount val="1"/>
                <c:pt idx="0">
                  <c:v>проект "Адал friends"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'в разрезе городов и районов'!$A$3:$A$15</c:f>
              <c:strCache>
                <c:ptCount val="13"/>
                <c:pt idx="0">
                  <c:v>г.Павлодар</c:v>
                </c:pt>
                <c:pt idx="1">
                  <c:v>г.Экибастуз</c:v>
                </c:pt>
                <c:pt idx="2">
                  <c:v>г.Аксу</c:v>
                </c:pt>
                <c:pt idx="3">
                  <c:v>Павлодарский район</c:v>
                </c:pt>
                <c:pt idx="4">
                  <c:v>Железинский район</c:v>
                </c:pt>
                <c:pt idx="5">
                  <c:v>р.Аккулы</c:v>
                </c:pt>
                <c:pt idx="6">
                  <c:v>р.Теренколь</c:v>
                </c:pt>
                <c:pt idx="7">
                  <c:v>Майский район</c:v>
                </c:pt>
                <c:pt idx="8">
                  <c:v>Иртышский район</c:v>
                </c:pt>
                <c:pt idx="9">
                  <c:v>Актогайский район</c:v>
                </c:pt>
                <c:pt idx="10">
                  <c:v>Щербактинский район</c:v>
                </c:pt>
                <c:pt idx="11">
                  <c:v>Успенский район</c:v>
                </c:pt>
                <c:pt idx="12">
                  <c:v>Баянаульский район</c:v>
                </c:pt>
              </c:strCache>
            </c:strRef>
          </c:cat>
          <c:val>
            <c:numRef>
              <c:f>'в разрезе городов и районов'!$D$3:$D$15</c:f>
              <c:numCache>
                <c:formatCode>General</c:formatCode>
                <c:ptCount val="13"/>
                <c:pt idx="0">
                  <c:v>18</c:v>
                </c:pt>
                <c:pt idx="1">
                  <c:v>25</c:v>
                </c:pt>
                <c:pt idx="2">
                  <c:v>0</c:v>
                </c:pt>
                <c:pt idx="3">
                  <c:v>11</c:v>
                </c:pt>
                <c:pt idx="4">
                  <c:v>9</c:v>
                </c:pt>
                <c:pt idx="5">
                  <c:v>10</c:v>
                </c:pt>
                <c:pt idx="6">
                  <c:v>0</c:v>
                </c:pt>
                <c:pt idx="7">
                  <c:v>0</c:v>
                </c:pt>
                <c:pt idx="8">
                  <c:v>13</c:v>
                </c:pt>
                <c:pt idx="9">
                  <c:v>8</c:v>
                </c:pt>
                <c:pt idx="10">
                  <c:v>0</c:v>
                </c:pt>
                <c:pt idx="11">
                  <c:v>0</c:v>
                </c:pt>
                <c:pt idx="12">
                  <c:v>9</c:v>
                </c:pt>
              </c:numCache>
            </c:numRef>
          </c:val>
        </c:ser>
        <c:ser>
          <c:idx val="3"/>
          <c:order val="3"/>
          <c:tx>
            <c:strRef>
              <c:f>'в разрезе городов и районов'!$E$2</c:f>
              <c:strCache>
                <c:ptCount val="1"/>
                <c:pt idx="0">
                  <c:v>проект "ЭКОboom"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'в разрезе городов и районов'!$A$3:$A$15</c:f>
              <c:strCache>
                <c:ptCount val="13"/>
                <c:pt idx="0">
                  <c:v>г.Павлодар</c:v>
                </c:pt>
                <c:pt idx="1">
                  <c:v>г.Экибастуз</c:v>
                </c:pt>
                <c:pt idx="2">
                  <c:v>г.Аксу</c:v>
                </c:pt>
                <c:pt idx="3">
                  <c:v>Павлодарский район</c:v>
                </c:pt>
                <c:pt idx="4">
                  <c:v>Железинский район</c:v>
                </c:pt>
                <c:pt idx="5">
                  <c:v>р.Аккулы</c:v>
                </c:pt>
                <c:pt idx="6">
                  <c:v>р.Теренколь</c:v>
                </c:pt>
                <c:pt idx="7">
                  <c:v>Майский район</c:v>
                </c:pt>
                <c:pt idx="8">
                  <c:v>Иртышский район</c:v>
                </c:pt>
                <c:pt idx="9">
                  <c:v>Актогайский район</c:v>
                </c:pt>
                <c:pt idx="10">
                  <c:v>Щербактинский район</c:v>
                </c:pt>
                <c:pt idx="11">
                  <c:v>Успенский район</c:v>
                </c:pt>
                <c:pt idx="12">
                  <c:v>Баянаульский район</c:v>
                </c:pt>
              </c:strCache>
            </c:strRef>
          </c:cat>
          <c:val>
            <c:numRef>
              <c:f>'в разрезе городов и районов'!$E$3:$E$15</c:f>
              <c:numCache>
                <c:formatCode>General</c:formatCode>
                <c:ptCount val="13"/>
                <c:pt idx="0">
                  <c:v>26</c:v>
                </c:pt>
                <c:pt idx="1">
                  <c:v>37</c:v>
                </c:pt>
                <c:pt idx="2">
                  <c:v>26</c:v>
                </c:pt>
                <c:pt idx="3">
                  <c:v>26</c:v>
                </c:pt>
                <c:pt idx="4">
                  <c:v>15</c:v>
                </c:pt>
                <c:pt idx="5">
                  <c:v>23</c:v>
                </c:pt>
                <c:pt idx="6">
                  <c:v>24</c:v>
                </c:pt>
                <c:pt idx="7">
                  <c:v>7</c:v>
                </c:pt>
                <c:pt idx="8">
                  <c:v>13</c:v>
                </c:pt>
                <c:pt idx="9">
                  <c:v>22</c:v>
                </c:pt>
                <c:pt idx="10">
                  <c:v>21</c:v>
                </c:pt>
                <c:pt idx="11">
                  <c:v>18</c:v>
                </c:pt>
                <c:pt idx="12">
                  <c:v>17</c:v>
                </c:pt>
              </c:numCache>
            </c:numRef>
          </c:val>
        </c:ser>
        <c:ser>
          <c:idx val="4"/>
          <c:order val="4"/>
          <c:tx>
            <c:strRef>
              <c:f>'в разрезе городов и районов'!$F$2</c:f>
              <c:strCache>
                <c:ptCount val="1"/>
                <c:pt idx="0">
                  <c:v>проект "Bala business"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'в разрезе городов и районов'!$A$3:$A$15</c:f>
              <c:strCache>
                <c:ptCount val="13"/>
                <c:pt idx="0">
                  <c:v>г.Павлодар</c:v>
                </c:pt>
                <c:pt idx="1">
                  <c:v>г.Экибастуз</c:v>
                </c:pt>
                <c:pt idx="2">
                  <c:v>г.Аксу</c:v>
                </c:pt>
                <c:pt idx="3">
                  <c:v>Павлодарский район</c:v>
                </c:pt>
                <c:pt idx="4">
                  <c:v>Железинский район</c:v>
                </c:pt>
                <c:pt idx="5">
                  <c:v>р.Аккулы</c:v>
                </c:pt>
                <c:pt idx="6">
                  <c:v>р.Теренколь</c:v>
                </c:pt>
                <c:pt idx="7">
                  <c:v>Майский район</c:v>
                </c:pt>
                <c:pt idx="8">
                  <c:v>Иртышский район</c:v>
                </c:pt>
                <c:pt idx="9">
                  <c:v>Актогайский район</c:v>
                </c:pt>
                <c:pt idx="10">
                  <c:v>Щербактинский район</c:v>
                </c:pt>
                <c:pt idx="11">
                  <c:v>Успенский район</c:v>
                </c:pt>
                <c:pt idx="12">
                  <c:v>Баянаульский район</c:v>
                </c:pt>
              </c:strCache>
            </c:strRef>
          </c:cat>
          <c:val>
            <c:numRef>
              <c:f>'в разрезе городов и районов'!$F$3:$F$15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9</c:v>
                </c:pt>
                <c:pt idx="3">
                  <c:v>1</c:v>
                </c:pt>
                <c:pt idx="4">
                  <c:v>1</c:v>
                </c:pt>
                <c:pt idx="5">
                  <c:v>10</c:v>
                </c:pt>
                <c:pt idx="6">
                  <c:v>1</c:v>
                </c:pt>
                <c:pt idx="7">
                  <c:v>5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79261232"/>
        <c:axId val="-279258512"/>
      </c:barChart>
      <c:catAx>
        <c:axId val="-27926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79258512"/>
        <c:crosses val="autoZero"/>
        <c:auto val="1"/>
        <c:lblAlgn val="ctr"/>
        <c:lblOffset val="100"/>
        <c:noMultiLvlLbl val="0"/>
      </c:catAx>
      <c:valAx>
        <c:axId val="-27925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7926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'общий охват участников'!$B$2</c:f>
              <c:strCache>
                <c:ptCount val="1"/>
                <c:pt idx="0">
                  <c:v>Общий охват участников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'общий охват участников'!$A$3:$A$10</c:f>
              <c:strCache>
                <c:ptCount val="8"/>
                <c:pt idx="0">
                  <c:v>акция "1 сентября" проекта  "Менің туым"</c:v>
                </c:pt>
                <c:pt idx="1">
                  <c:v>акция "Отан туым" проекта  "Менің туым"</c:v>
                </c:pt>
                <c:pt idx="2">
                  <c:v>проект "Family day"</c:v>
                </c:pt>
                <c:pt idx="3">
                  <c:v>проект "Адал friends"</c:v>
                </c:pt>
                <c:pt idx="4">
                  <c:v>акция "Сад будщего" проекта "ЭКОboom"</c:v>
                </c:pt>
                <c:pt idx="5">
                  <c:v>акция "Утилизация использованных батареек и изделий из ПВХ" проекта "ЭКОboom"</c:v>
                </c:pt>
                <c:pt idx="6">
                  <c:v>акция "Энергия и вода для будущего" проекта "ЭКОboom"</c:v>
                </c:pt>
                <c:pt idx="7">
                  <c:v>проект "Bala business"</c:v>
                </c:pt>
              </c:strCache>
            </c:strRef>
          </c:cat>
          <c:val>
            <c:numRef>
              <c:f>'общий охват участников'!$B$3:$B$10</c:f>
              <c:numCache>
                <c:formatCode>General</c:formatCode>
                <c:ptCount val="8"/>
                <c:pt idx="0">
                  <c:v>44538</c:v>
                </c:pt>
                <c:pt idx="1">
                  <c:v>13942</c:v>
                </c:pt>
                <c:pt idx="2">
                  <c:v>6947</c:v>
                </c:pt>
                <c:pt idx="3">
                  <c:v>284</c:v>
                </c:pt>
                <c:pt idx="4">
                  <c:v>3989</c:v>
                </c:pt>
                <c:pt idx="5">
                  <c:v>23435</c:v>
                </c:pt>
                <c:pt idx="6">
                  <c:v>9462</c:v>
                </c:pt>
                <c:pt idx="7">
                  <c:v>41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278706816"/>
        <c:axId val="-278703552"/>
      </c:barChart>
      <c:catAx>
        <c:axId val="-27870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78703552"/>
        <c:crosses val="autoZero"/>
        <c:auto val="1"/>
        <c:lblAlgn val="ctr"/>
        <c:lblOffset val="100"/>
        <c:noMultiLvlLbl val="0"/>
      </c:catAx>
      <c:valAx>
        <c:axId val="-278703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7870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05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23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8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9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9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6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88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1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8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2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97F44-38BE-4A49-9A6F-6D19CAB424B0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D8072-8D94-48C1-B71F-72B3BC04E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областных проектов в рамках Концепции воспитания молодого поколения Павлодарской области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 полугодие 2020-2021 учебного года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51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914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охват участников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135" y="1046603"/>
            <a:ext cx="5883007" cy="5283988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8060825"/>
              </p:ext>
            </p:extLst>
          </p:nvPr>
        </p:nvGraphicFramePr>
        <p:xfrm>
          <a:off x="6172200" y="1046603"/>
          <a:ext cx="5814152" cy="528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428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110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Менің туым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497" y="1299954"/>
            <a:ext cx="2530650" cy="2236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58" y="1321292"/>
            <a:ext cx="2307876" cy="2311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678" y="4084259"/>
            <a:ext cx="2347163" cy="2737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504" y="1206815"/>
            <a:ext cx="2935305" cy="2196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10" y="4084259"/>
            <a:ext cx="2737341" cy="2566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193" y="4084259"/>
            <a:ext cx="2697989" cy="2737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059" y="4084259"/>
            <a:ext cx="2591025" cy="2487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085" y="1250333"/>
            <a:ext cx="2940756" cy="23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05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Адал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5" y="856181"/>
            <a:ext cx="3647464" cy="36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639" y="856181"/>
            <a:ext cx="3477435" cy="3058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0" y="4508909"/>
            <a:ext cx="3755461" cy="2292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434" y="980501"/>
            <a:ext cx="3705870" cy="2772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805" y="3915071"/>
            <a:ext cx="3708526" cy="28861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215" y="4021157"/>
            <a:ext cx="3346591" cy="27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05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day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16" y="1254676"/>
            <a:ext cx="3002241" cy="3755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539" y="1277291"/>
            <a:ext cx="3426888" cy="2915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10" y="1161191"/>
            <a:ext cx="3031646" cy="3031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554" y="4141464"/>
            <a:ext cx="3692420" cy="2540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147" y="4282739"/>
            <a:ext cx="2732615" cy="27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2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558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«ЭКО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boom</a:t>
            </a: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8" y="1134736"/>
            <a:ext cx="3222874" cy="2627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42" y="1134736"/>
            <a:ext cx="2760029" cy="3683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0" y="3861409"/>
            <a:ext cx="3516958" cy="2637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09" y="1134736"/>
            <a:ext cx="4660136" cy="2891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79" y="4026664"/>
            <a:ext cx="3580481" cy="24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3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7450"/>
          </a:xfrm>
        </p:spPr>
        <p:txBody>
          <a:bodyPr>
            <a:normAutofit/>
          </a:bodyPr>
          <a:lstStyle/>
          <a:p>
            <a:pPr algn="ctr"/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business</a:t>
            </a: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37" y="1090670"/>
            <a:ext cx="5081482" cy="3385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887" y="2919470"/>
            <a:ext cx="5348892" cy="35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5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0576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организаций образования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4650736"/>
              </p:ext>
            </p:extLst>
          </p:nvPr>
        </p:nvGraphicFramePr>
        <p:xfrm>
          <a:off x="1" y="1189820"/>
          <a:ext cx="6019799" cy="4968612"/>
        </p:xfrm>
        <a:graphic>
          <a:graphicData uri="http://schemas.openxmlformats.org/drawingml/2006/table">
            <a:tbl>
              <a:tblPr/>
              <a:tblGrid>
                <a:gridCol w="1782673"/>
                <a:gridCol w="1782673"/>
                <a:gridCol w="1166602"/>
                <a:gridCol w="1287851"/>
              </a:tblGrid>
              <a:tr h="1507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Областные проекты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Мероприятия 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Кол.-во городов и районов, реализующих проекты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Общее количество организаций образований, принявших участие в проектах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55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"Менің туым"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сентября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"Отан туым"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Family day"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"Адал 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friends"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55"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"ЭКО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boom"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"Сад будущего"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"Утилизация использованных батареек и изделий из ПВХ"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8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"Энергия и вода для будущего"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Bala business"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733" marR="8733" marT="87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1189818"/>
            <a:ext cx="6019799" cy="49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1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87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участников областных проектов среди организаций образования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55075"/>
            <a:ext cx="6096000" cy="489148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355075"/>
            <a:ext cx="5924320" cy="48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7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880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по реализации областных проектов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городов и районов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236" y="1443210"/>
            <a:ext cx="5816905" cy="4733753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35648"/>
              </p:ext>
            </p:extLst>
          </p:nvPr>
        </p:nvGraphicFramePr>
        <p:xfrm>
          <a:off x="6172200" y="1443210"/>
          <a:ext cx="5913304" cy="4733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0231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150</Words>
  <Application>Microsoft Office PowerPoint</Application>
  <PresentationFormat>Широкоэкранный</PresentationFormat>
  <Paragraphs>44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Реализация областных проектов в рамках Концепции воспитания молодого поколения Павлодарской области  за 1 полугодие 2020-2021 учебного года</vt:lpstr>
      <vt:lpstr>Проект «Менің туым»</vt:lpstr>
      <vt:lpstr>Проект «Адал friends»</vt:lpstr>
      <vt:lpstr>Проект «Family day»</vt:lpstr>
      <vt:lpstr>Проект «ЭКОboom»</vt:lpstr>
      <vt:lpstr>Проект «Bala business»</vt:lpstr>
      <vt:lpstr>Охват организаций образования </vt:lpstr>
      <vt:lpstr>Охват участников областных проектов среди организаций образования</vt:lpstr>
      <vt:lpstr>Охват по реализации областных проектов  в разрезе городов и районов </vt:lpstr>
      <vt:lpstr>Общий охват участников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областных проектов в рамках Концепции воспитания молодого поколения Павлодарской области  за 1 полугодие 2020-2021 учебного года</dc:title>
  <dc:creator>User</dc:creator>
  <cp:lastModifiedBy>User</cp:lastModifiedBy>
  <cp:revision>11</cp:revision>
  <dcterms:created xsi:type="dcterms:W3CDTF">2021-01-20T06:38:23Z</dcterms:created>
  <dcterms:modified xsi:type="dcterms:W3CDTF">2021-01-21T06:57:02Z</dcterms:modified>
</cp:coreProperties>
</file>