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9" r:id="rId3"/>
    <p:sldId id="258" r:id="rId4"/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2345800524934813E-4"/>
          <c:y val="0"/>
          <c:w val="0.76798950131233601"/>
          <c:h val="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Знаю</c:v>
                </c:pt>
                <c:pt idx="1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1486975065616851"/>
          <c:y val="0.3171550196850394"/>
          <c:w val="0.18513024934383204"/>
          <c:h val="0.1734699803149609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814243705647918"/>
          <c:y val="0.14974404342236158"/>
          <c:w val="0.46143518518518517"/>
          <c:h val="0.8390318259340608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8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мира</c:v>
                </c:pt>
                <c:pt idx="1">
                  <c:v>сохранить хрупкость этого мира</c:v>
                </c:pt>
                <c:pt idx="2">
                  <c:v>толерантности</c:v>
                </c:pt>
                <c:pt idx="3">
                  <c:v>взаимопонимания и процветания</c:v>
                </c:pt>
                <c:pt idx="4">
                  <c:v>любви, согласия, гармонии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18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518907358802476"/>
          <c:y val="0.18074076168983277"/>
          <c:w val="0.39481092641197663"/>
          <c:h val="0.694638908890771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:\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9127" y="1267691"/>
            <a:ext cx="4405746" cy="432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285984" y="1000108"/>
            <a:ext cx="4752975" cy="4429157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200" kern="10" spc="0" dirty="0" smtClean="0">
                <a:ln w="63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Детский центр мира</a:t>
            </a:r>
            <a:endParaRPr lang="ru-RU" sz="3200" kern="10" spc="0" dirty="0">
              <a:ln w="6350">
                <a:solidFill>
                  <a:srgbClr val="00B0F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onotype Corsiva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357554" y="5572140"/>
            <a:ext cx="2327275" cy="581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200" kern="10" spc="0" smtClean="0">
                <a:ln w="6350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onotype Corsiva"/>
              </a:rPr>
              <a:t>Павлодар</a:t>
            </a:r>
            <a:endParaRPr lang="ru-RU" sz="3200" kern="10" spc="0">
              <a:ln w="6350">
                <a:solidFill>
                  <a:srgbClr val="00B0F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onotype Corsi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413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  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программы состоит в том, чтобы сформировать в молодёжной среде активные ценностные установки на толерантность и преодоление агрессивности, выявить группы молодёжи, способные отстаивать ценности толерантности во взаимоотношениях с другими группами, и сформировать актив для других видов работы, создать условия для открытого обсуждения социальных проблем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Создание условий для формирования позитивных установок на миротворческую и волонтерскую деятельность;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Формирование у учащихся познавательного интереса к изучению культуры мира;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Развитие знаний о миротворчестве и миротворческих организациях в мире;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Осознание учащимися естественно возникающих желаний и побуждающих их </a:t>
            </a:r>
            <a:r>
              <a:rPr lang="ru-RU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деятельностные</a:t>
            </a:r>
            <a:r>
              <a:rPr lang="ru-RU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мотивы;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содействие защите прав, достоинства и интересов детей;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способствование приобщению учащихся к общечеловеческим ценностям через включение в социально-значимую деятельность;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выявление и развитие </a:t>
            </a:r>
            <a:r>
              <a:rPr lang="ru-RU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лидерско</a:t>
            </a: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-организаторских качеств и индивидуальных способностей ребят через участие в мини-проектах программы;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обучить их взаимодействию и умению жить в коллективе.</a:t>
            </a:r>
          </a:p>
          <a:p>
            <a:pPr>
              <a:buFont typeface="Wingdings" pitchFamily="2" charset="2"/>
              <a:buChar char="ü"/>
            </a:pPr>
            <a:endParaRPr lang="ru-RU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Направления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Миротворческая деятельность;</a:t>
            </a:r>
          </a:p>
          <a:p>
            <a:pPr lvl="0"/>
            <a:r>
              <a:rPr lang="ru-RU" dirty="0" smtClean="0"/>
              <a:t>Пропаганда здорового образа жизни;</a:t>
            </a:r>
          </a:p>
          <a:p>
            <a:pPr lvl="0"/>
            <a:r>
              <a:rPr lang="ru-RU" dirty="0" smtClean="0"/>
              <a:t>Интеграция детей с ограниченными возможностями по здоровью;</a:t>
            </a:r>
          </a:p>
          <a:p>
            <a:pPr lvl="0"/>
            <a:r>
              <a:rPr lang="ru-RU" dirty="0" smtClean="0"/>
              <a:t>Волонтерское направление;</a:t>
            </a:r>
          </a:p>
          <a:p>
            <a:pPr lvl="0"/>
            <a:r>
              <a:rPr lang="ru-RU" dirty="0" err="1" smtClean="0"/>
              <a:t>Досуговая</a:t>
            </a:r>
            <a:r>
              <a:rPr lang="ru-RU" dirty="0" smtClean="0"/>
              <a:t> деятельность (концерты, вечера-встречи, гостиные и пр.). </a:t>
            </a:r>
          </a:p>
          <a:p>
            <a:endParaRPr lang="ru-RU" dirty="0"/>
          </a:p>
        </p:txBody>
      </p:sp>
      <p:pic>
        <p:nvPicPr>
          <p:cNvPr id="5" name="Picture 2" descr="C:\Users\Мечт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8640"/>
            <a:ext cx="2952328" cy="2299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Принципы деятельности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демократичности;</a:t>
            </a:r>
            <a:endParaRPr lang="ru-RU" sz="2000" dirty="0" smtClean="0"/>
          </a:p>
          <a:p>
            <a:pPr lvl="1"/>
            <a:r>
              <a:rPr lang="ru-RU" dirty="0" smtClean="0"/>
              <a:t>добровольности;</a:t>
            </a:r>
            <a:endParaRPr lang="ru-RU" sz="2000" dirty="0" smtClean="0"/>
          </a:p>
          <a:p>
            <a:pPr lvl="1"/>
            <a:r>
              <a:rPr lang="ru-RU" dirty="0" smtClean="0"/>
              <a:t>свободного выбора направлений деятельности;</a:t>
            </a:r>
            <a:endParaRPr lang="ru-RU" sz="2000" dirty="0" smtClean="0"/>
          </a:p>
          <a:p>
            <a:pPr lvl="1"/>
            <a:r>
              <a:rPr lang="ru-RU" dirty="0" smtClean="0"/>
              <a:t>возможности участия в работе сразу нескольких направлений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5" name="Picture 2" descr="C:\Users\Мечта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77072"/>
            <a:ext cx="3888432" cy="2580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Условия осуществления программы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Положение о деятельности Детского центра мира не предусматривает сбор денежных средств для ОФ «Международный Фонд мира» и каких-либо других организаций города и области. Работа Детского центра мира  осуществляется на добровольной основе.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Тесная взаимосвязь и сотрудничество </a:t>
            </a:r>
            <a:r>
              <a:rPr lang="ru-RU" b="1" dirty="0" smtClean="0">
                <a:solidFill>
                  <a:srgbClr val="0070C0"/>
                </a:solidFill>
              </a:rPr>
              <a:t>с Центром социального обслуживания населения, с Областным филиалом Общества Красного полумесяца,  с МК «</a:t>
            </a:r>
            <a:r>
              <a:rPr lang="ru-RU" b="1" dirty="0" err="1" smtClean="0">
                <a:solidFill>
                  <a:srgbClr val="0070C0"/>
                </a:solidFill>
              </a:rPr>
              <a:t>Жас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Отан</a:t>
            </a:r>
            <a:r>
              <a:rPr lang="ru-RU" b="1" dirty="0" smtClean="0">
                <a:solidFill>
                  <a:srgbClr val="0070C0"/>
                </a:solidFill>
              </a:rPr>
              <a:t>», с ОФ «Международный Фонд мира» </a:t>
            </a:r>
            <a:r>
              <a:rPr lang="ru-RU" dirty="0" smtClean="0">
                <a:solidFill>
                  <a:srgbClr val="FF0000"/>
                </a:solidFill>
              </a:rPr>
              <a:t>расширит границы действий и возможностей в выявлении лучших отрядов волонтеров, миротворцев и активистов в общественной деятельности,  а также появится  возможность  роста и расширения деятельности как на городском и областном уровнях, так и на республиканском и международном уровнях 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C:\Users\Мечта\Desktop\110645104_ruki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0"/>
            <a:ext cx="2448272" cy="20372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Предусматривается более широкое вовлечение учащихся в работу различных направлений, секций, значительное расширение их видов и содержания.</a:t>
            </a:r>
          </a:p>
          <a:p>
            <a:endParaRPr lang="ru-RU" dirty="0"/>
          </a:p>
        </p:txBody>
      </p:sp>
      <p:pic>
        <p:nvPicPr>
          <p:cNvPr id="5" name="Picture 2" descr="C:\Users\Мечта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17032"/>
            <a:ext cx="2890094" cy="24457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Содержание деятельности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rgbClr val="00B050"/>
                </a:solidFill>
              </a:rPr>
              <a:t>Сбор юных послов мира, образование КЮДМ (клуб юных друзей мира)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Встреча с Ветеранами войны, труда, силовых структур;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</a:rPr>
              <a:t>Проведение тематических вечеров, </a:t>
            </a:r>
            <a:r>
              <a:rPr lang="ru-RU" b="1" dirty="0" err="1" smtClean="0">
                <a:solidFill>
                  <a:srgbClr val="7030A0"/>
                </a:solidFill>
              </a:rPr>
              <a:t>посв</a:t>
            </a:r>
            <a:r>
              <a:rPr lang="ru-RU" b="1" dirty="0" smtClean="0">
                <a:solidFill>
                  <a:srgbClr val="7030A0"/>
                </a:solidFill>
              </a:rPr>
              <a:t>. 70-летию Победы в ВОВ</a:t>
            </a:r>
            <a:r>
              <a:rPr lang="ru-RU" b="1" dirty="0" smtClean="0"/>
              <a:t>;</a:t>
            </a:r>
          </a:p>
          <a:p>
            <a:pPr lvl="0"/>
            <a:r>
              <a:rPr lang="ru-RU" b="1" dirty="0" smtClean="0"/>
              <a:t>Проведение конкурсов политической песни, плакатов, детских рисунков под девизом «Мир – глазами детей»;</a:t>
            </a:r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Конкурс видеороликов «Я – гражданин Казахстана»;</a:t>
            </a:r>
          </a:p>
          <a:p>
            <a:pPr lvl="0"/>
            <a:r>
              <a:rPr lang="kk-KZ" b="1" dirty="0" smtClean="0">
                <a:solidFill>
                  <a:srgbClr val="FF0000"/>
                </a:solidFill>
              </a:rPr>
              <a:t>Ток-шоу </a:t>
            </a:r>
            <a:r>
              <a:rPr lang="ru-RU" b="1" dirty="0" smtClean="0">
                <a:solidFill>
                  <a:srgbClr val="FF0000"/>
                </a:solidFill>
              </a:rPr>
              <a:t>«Молодежная среда. Кто я завтра? Где я завтра?»</a:t>
            </a:r>
          </a:p>
          <a:p>
            <a:pPr lvl="0"/>
            <a:r>
              <a:rPr lang="ru-RU" b="1" dirty="0" smtClean="0">
                <a:solidFill>
                  <a:srgbClr val="7030A0"/>
                </a:solidFill>
              </a:rPr>
              <a:t>Проект «Кодекс чести юного миротворца»;</a:t>
            </a:r>
          </a:p>
          <a:p>
            <a:pPr lvl="0"/>
            <a:r>
              <a:rPr lang="ru-RU" b="1" dirty="0" smtClean="0"/>
              <a:t>Проект «</a:t>
            </a:r>
            <a:r>
              <a:rPr lang="kk-KZ" b="1" dirty="0" smtClean="0"/>
              <a:t>Үміт сәулесі</a:t>
            </a:r>
            <a:r>
              <a:rPr lang="ru-RU" b="1" dirty="0" smtClean="0"/>
              <a:t>»</a:t>
            </a:r>
            <a:r>
              <a:rPr lang="kk-KZ" b="1" dirty="0" smtClean="0"/>
              <a:t> для социально незащищенных слоев населения;</a:t>
            </a:r>
            <a:endParaRPr lang="ru-RU" b="1" dirty="0" smtClean="0"/>
          </a:p>
          <a:p>
            <a:pPr lvl="0"/>
            <a:r>
              <a:rPr lang="ru-RU" b="1" dirty="0" smtClean="0">
                <a:solidFill>
                  <a:srgbClr val="00B050"/>
                </a:solidFill>
              </a:rPr>
              <a:t>«Путь к успеху». Встречи с интересными и известными людьми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Подведение итогов, награждение.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76864" cy="142617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Этапы и сроки реализации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18457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4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514350" lvl="0" indent="-514350" algn="ctr">
              <a:buFont typeface="+mj-lt"/>
              <a:buAutoNum type="arabicPeriod"/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Подготовительно-организационный </a:t>
            </a:r>
          </a:p>
          <a:p>
            <a:pPr marL="742950" lvl="0" indent="-742950" algn="ctr">
              <a:buNone/>
            </a:pPr>
            <a:r>
              <a:rPr lang="ru-RU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2-ое полугодие 2015 года </a:t>
            </a:r>
          </a:p>
          <a:p>
            <a:pPr marL="514350" lvl="0" indent="-514350" algn="ctr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Основной: теоретический и практический </a:t>
            </a:r>
          </a:p>
          <a:p>
            <a:pPr marL="742950" lvl="0" indent="-742950" algn="ctr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2015-2016  гг. </a:t>
            </a:r>
          </a:p>
          <a:p>
            <a:pPr marL="514350" lvl="0" indent="-514350" algn="ctr"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Заключительный: КОНКУРС «ЮНЫЙ МИРОТВОРЕЦ ГОДА»– 2016-2017 гг.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Результат – вступление активистов  в Детский фонд ООН  </a:t>
            </a:r>
            <a:r>
              <a:rPr lang="ru-RU" sz="4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Юнисеф</a:t>
            </a:r>
            <a:r>
              <a:rPr lang="ru-RU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(Астана)</a:t>
            </a:r>
          </a:p>
          <a:p>
            <a:pPr>
              <a:buNone/>
            </a:pPr>
            <a:r>
              <a:rPr lang="ru-RU" sz="4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4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5976" y="4077072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2" name="Picture 2" descr="C:\Users\Мечта\Desktop\0a0c8d7bd0ad37ab7596a91d7c081d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195736" cy="19168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Перспективы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Разработка календаря добрых дел юных миротворцев на 2015-2016 учебный год;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Сотрудничество с детскими центрами мира России, Белоруссии; 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Создание виртуального Музея мира;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Создание Книги мира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Слеты юных миротворцев (при поддержке ДДОО)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ВВЕДЕНИЕ ЗАЧЕТНОЙ КНИЖКИ (ступени роста: «кандидат в юные миротворцы», «юный миротворец», «юный миротворец-инструктор», «миротворец») </a:t>
            </a:r>
          </a:p>
          <a:p>
            <a:endParaRPr lang="ru-RU" dirty="0"/>
          </a:p>
        </p:txBody>
      </p:sp>
      <p:pic>
        <p:nvPicPr>
          <p:cNvPr id="13314" name="Picture 2" descr="C:\Users\Мечта\Desktop\93232746_06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2555776" cy="2555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Сулейменова </a:t>
            </a:r>
            <a:r>
              <a:rPr lang="ru-RU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Самал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Сагатовна</a:t>
            </a:r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Мечта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1762125" cy="23812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1F7EE7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286000" y="1582341"/>
            <a:ext cx="6462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Образование: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высшее, 2005-2009 г., ПГПИ, специальность: бакалавр русского языка и литературы;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2 высшее, 2011-2013г., КЭУ 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Казпотребсоюза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специализация: правовое регулирование в сфере экономических отношений; </a:t>
            </a:r>
          </a:p>
          <a:p>
            <a:pPr algn="just"/>
            <a:r>
              <a:rPr lang="ru-RU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Общий стаж работы: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5, 4 года</a:t>
            </a:r>
          </a:p>
          <a:p>
            <a:pPr algn="just"/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Стаж работы в качестве </a:t>
            </a:r>
            <a:r>
              <a:rPr lang="ru-RU" sz="2400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/о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9 месяцев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Категория: 2 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066130"/>
          </a:xfrm>
        </p:spPr>
        <p:txBody>
          <a:bodyPr/>
          <a:lstStyle/>
          <a:p>
            <a:pPr algn="l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Ожидаемый результат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4176464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B050"/>
                </a:solidFill>
              </a:rPr>
              <a:t>Вовлечение большого количества детей в активную общественную жизнь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Увлеченность детей идеями добра и красоты, духовного и физического совершенства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Организация игр, диспутов, других культурных, эстетических, развлекательных мероприятий 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7030A0"/>
                </a:solidFill>
              </a:rPr>
              <a:t>Формирование позитивных установок обучающихся на миротворческую, волонтерскую деятельность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вступление активистов  в Детский фонд ООН  </a:t>
            </a:r>
            <a:r>
              <a:rPr lang="ru-RU" b="1" dirty="0" err="1" smtClean="0">
                <a:solidFill>
                  <a:srgbClr val="FF0000"/>
                </a:solidFill>
              </a:rPr>
              <a:t>Юнисеф</a:t>
            </a:r>
            <a:r>
              <a:rPr lang="ru-RU" b="1" dirty="0" smtClean="0">
                <a:solidFill>
                  <a:srgbClr val="FF0000"/>
                </a:solidFill>
              </a:rPr>
              <a:t> (Астана)</a:t>
            </a:r>
          </a:p>
          <a:p>
            <a:endParaRPr lang="ru-RU" dirty="0"/>
          </a:p>
        </p:txBody>
      </p:sp>
      <p:pic>
        <p:nvPicPr>
          <p:cNvPr id="14338" name="Picture 2" descr="C:\Users\Мечта\Desktop\survey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60648"/>
            <a:ext cx="2281944" cy="2448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ечта\Desktop\IhO7h07UWP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836712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Работа в группах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Мечта\Desktop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36" y="0"/>
            <a:ext cx="908706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1029849">
            <a:off x="2019131" y="2096679"/>
            <a:ext cx="4886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Педагог-организатор Сулейменова </a:t>
            </a:r>
          </a:p>
          <a:p>
            <a:pPr algn="ctr"/>
            <a:r>
              <a:rPr lang="ru-RU" sz="3600" b="1" dirty="0" err="1" smtClean="0">
                <a:solidFill>
                  <a:srgbClr val="0070C0"/>
                </a:solidFill>
                <a:latin typeface="Monotype Corsiva" pitchFamily="66" charset="0"/>
              </a:rPr>
              <a:t>Самал</a:t>
            </a: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  <a:latin typeface="Monotype Corsiva" pitchFamily="66" charset="0"/>
              </a:rPr>
              <a:t>Сагатовна</a:t>
            </a:r>
            <a:r>
              <a:rPr lang="ru-RU" sz="3600" b="1" dirty="0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  <a:endParaRPr lang="en-US" sz="3600" b="1" dirty="0" smtClean="0">
              <a:solidFill>
                <a:srgbClr val="0070C0"/>
              </a:solidFill>
              <a:latin typeface="Monotype Corsiva" pitchFamily="66" charset="0"/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Monotype Corsiva" pitchFamily="66" charset="0"/>
              </a:rPr>
              <a:t>87076012876</a:t>
            </a:r>
          </a:p>
          <a:p>
            <a:pPr algn="ctr"/>
            <a:r>
              <a:rPr lang="en-US" sz="3600" b="1" smtClean="0">
                <a:solidFill>
                  <a:srgbClr val="0070C0"/>
                </a:solidFill>
                <a:latin typeface="Monotype Corsiva" pitchFamily="66" charset="0"/>
              </a:rPr>
              <a:t>samalina87@mail.ru</a:t>
            </a:r>
            <a:endParaRPr lang="ru-RU" sz="3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634082"/>
          </a:xfrm>
        </p:spPr>
        <p:txBody>
          <a:bodyPr>
            <a:normAutofit/>
          </a:bodyPr>
          <a:lstStyle/>
          <a:p>
            <a:pPr algn="r"/>
            <a:endParaRPr lang="ru-RU" sz="31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 добру и миру тянется мудрец, К войне и распрям тянется глупец</a:t>
            </a:r>
            <a:r>
              <a:rPr lang="ru-RU" sz="24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Абу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Абдаллах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Джафар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Рудаки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этом мире пользу приносит каждый, кто облегчает бремя другого человека. </a:t>
            </a:r>
          </a:p>
          <a:p>
            <a:pPr algn="r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Чарльз Диккенс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Мы должны обеими ногами твердо стоять на родной земле, но глазами обозревать весь мир. </a:t>
            </a:r>
          </a:p>
          <a:p>
            <a:pPr algn="r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Джордж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Сантаяна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785817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такие миротворцы?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003">
            <a:schemeClr val="lt2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sz="4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Я желаю всему миру….</a:t>
            </a:r>
            <a:endParaRPr lang="ru-RU" sz="4800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ечта\Desktop\ми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04664"/>
            <a:ext cx="728200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Областной Детский центр мира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 </a:t>
            </a:r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Большое значение для строительства в стране гражданского общества приобретает вопрос организации воспитания подрастающего поколения в духе миротворчества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" name="Picture 2" descr="C:\Users\Мечт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4"/>
            <a:ext cx="2913187" cy="29131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/>
              <a:t>    </a:t>
            </a:r>
          </a:p>
          <a:p>
            <a:pPr algn="r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Программа «Детский центр мира»  направлена  на духовное и физическое развитие обучающихся, а также формирование на базе образовательных учреждений детского актива, на который администрация школы власти могла  бы возложить решение комплекса социальных и миротворческих задач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Мечта\Desktop\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520280" cy="25202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Объединяющая идея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Социальная справедливость через миротворческую деятельность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воспитание гражданина и патриота, уважающего все народы, живущие на планете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уважающего идеи мира и ненасилия, воспитание и развитие личности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B050"/>
                </a:solidFill>
              </a:rPr>
              <a:t>формирование лидерских качеств,  морально- нравственных принципов: любовь к Родине, </a:t>
            </a:r>
            <a:r>
              <a:rPr lang="ru-RU" dirty="0" smtClean="0">
                <a:solidFill>
                  <a:srgbClr val="0070C0"/>
                </a:solidFill>
              </a:rPr>
              <a:t>толерантность и уважение  национальных традиций, интернационализм, коллективизм,</a:t>
            </a:r>
            <a:r>
              <a:rPr lang="ru-RU" dirty="0" smtClean="0"/>
              <a:t> честность, уважение к старшим поколениям</a:t>
            </a:r>
            <a:endParaRPr lang="ru-RU" dirty="0"/>
          </a:p>
        </p:txBody>
      </p:sp>
      <p:pic>
        <p:nvPicPr>
          <p:cNvPr id="4099" name="Picture 3" descr="C:\Users\Мечта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8035" y="0"/>
            <a:ext cx="2635965" cy="2192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823</Words>
  <Application>Microsoft Office PowerPoint</Application>
  <PresentationFormat>Экран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Сулейменова Самал Сагатовна</vt:lpstr>
      <vt:lpstr>Слайд 3</vt:lpstr>
      <vt:lpstr>Кто такие миротворцы? </vt:lpstr>
      <vt:lpstr>Я желаю всему миру….</vt:lpstr>
      <vt:lpstr>Слайд 6</vt:lpstr>
      <vt:lpstr>Слайд 7</vt:lpstr>
      <vt:lpstr>Слайд 8</vt:lpstr>
      <vt:lpstr>Объединяющая идея</vt:lpstr>
      <vt:lpstr>Слайд 10</vt:lpstr>
      <vt:lpstr> Задачи  </vt:lpstr>
      <vt:lpstr>Направления</vt:lpstr>
      <vt:lpstr>Принципы деятельности</vt:lpstr>
      <vt:lpstr>Условия осуществления программы</vt:lpstr>
      <vt:lpstr>Слайд 15</vt:lpstr>
      <vt:lpstr>Слайд 16</vt:lpstr>
      <vt:lpstr>Содержание деятельности</vt:lpstr>
      <vt:lpstr> Этапы и сроки реализации  </vt:lpstr>
      <vt:lpstr>Перспективы </vt:lpstr>
      <vt:lpstr>Ожидаемый результат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такие миротворцы? </dc:title>
  <cp:lastModifiedBy>Методист</cp:lastModifiedBy>
  <cp:revision>34</cp:revision>
  <dcterms:modified xsi:type="dcterms:W3CDTF">2015-10-06T05:50:25Z</dcterms:modified>
</cp:coreProperties>
</file>