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75" r:id="rId3"/>
    <p:sldId id="276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9867" autoAdjust="0"/>
  </p:normalViewPr>
  <p:slideViewPr>
    <p:cSldViewPr snapToGrid="0" showGuides="1">
      <p:cViewPr>
        <p:scale>
          <a:sx n="100" d="100"/>
          <a:sy n="100" d="100"/>
        </p:scale>
        <p:origin x="-1854" y="-4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2755"/>
          </a:xfrm>
          <a:prstGeom prst="rect">
            <a:avLst/>
          </a:prstGeom>
        </p:spPr>
        <p:txBody>
          <a:bodyPr vert="horz" lIns="92455" tIns="46227" rIns="92455" bIns="4622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0" cy="502755"/>
          </a:xfrm>
          <a:prstGeom prst="rect">
            <a:avLst/>
          </a:prstGeom>
        </p:spPr>
        <p:txBody>
          <a:bodyPr vert="horz" lIns="92455" tIns="46227" rIns="92455" bIns="46227" rtlCol="0"/>
          <a:lstStyle>
            <a:lvl1pPr algn="r">
              <a:defRPr sz="1200"/>
            </a:lvl1pPr>
          </a:lstStyle>
          <a:p>
            <a:fld id="{FE73864D-8489-4461-A827-59570AA043E4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50950"/>
            <a:ext cx="6018213" cy="3384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55" tIns="46227" rIns="92455" bIns="4622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70"/>
            <a:ext cx="5510530" cy="3945493"/>
          </a:xfrm>
          <a:prstGeom prst="rect">
            <a:avLst/>
          </a:prstGeom>
        </p:spPr>
        <p:txBody>
          <a:bodyPr vert="horz" lIns="92455" tIns="46227" rIns="92455" bIns="46227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517547"/>
            <a:ext cx="2984870" cy="502754"/>
          </a:xfrm>
          <a:prstGeom prst="rect">
            <a:avLst/>
          </a:prstGeom>
        </p:spPr>
        <p:txBody>
          <a:bodyPr vert="horz" lIns="92455" tIns="46227" rIns="92455" bIns="4622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9" y="9517547"/>
            <a:ext cx="2984870" cy="502754"/>
          </a:xfrm>
          <a:prstGeom prst="rect">
            <a:avLst/>
          </a:prstGeom>
        </p:spPr>
        <p:txBody>
          <a:bodyPr vert="horz" lIns="92455" tIns="46227" rIns="92455" bIns="46227" rtlCol="0" anchor="b"/>
          <a:lstStyle>
            <a:lvl1pPr algn="r">
              <a:defRPr sz="1200"/>
            </a:lvl1pPr>
          </a:lstStyle>
          <a:p>
            <a:fld id="{2887861D-D92C-47C4-831A-C9084214EE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623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7861D-D92C-47C4-831A-C9084214EE4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3237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7861D-D92C-47C4-831A-C9084214EE4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1258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7861D-D92C-47C4-831A-C9084214EE4F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92487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7861D-D92C-47C4-831A-C9084214EE4F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5877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56E71-05EB-4102-A756-A6CD3FA321EA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F626D-0C13-4739-9841-AB6C279893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852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56E71-05EB-4102-A756-A6CD3FA321EA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F626D-0C13-4739-9841-AB6C279893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1459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56E71-05EB-4102-A756-A6CD3FA321EA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F626D-0C13-4739-9841-AB6C279893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7166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56E71-05EB-4102-A756-A6CD3FA321EA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F626D-0C13-4739-9841-AB6C279893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610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56E71-05EB-4102-A756-A6CD3FA321EA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F626D-0C13-4739-9841-AB6C279893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387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56E71-05EB-4102-A756-A6CD3FA321EA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F626D-0C13-4739-9841-AB6C279893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715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56E71-05EB-4102-A756-A6CD3FA321EA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F626D-0C13-4739-9841-AB6C279893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986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56E71-05EB-4102-A756-A6CD3FA321EA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F626D-0C13-4739-9841-AB6C279893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1319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56E71-05EB-4102-A756-A6CD3FA321EA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F626D-0C13-4739-9841-AB6C279893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4446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56E71-05EB-4102-A756-A6CD3FA321EA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F626D-0C13-4739-9841-AB6C279893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5955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56E71-05EB-4102-A756-A6CD3FA321EA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F626D-0C13-4739-9841-AB6C279893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65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56E71-05EB-4102-A756-A6CD3FA321EA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F626D-0C13-4739-9841-AB6C279893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52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8580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Областной </a:t>
            </a:r>
            <a:r>
              <a:rPr lang="ru-RU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вебинар</a:t>
            </a:r>
            <a:r>
              <a:rPr lang="ru-RU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br>
              <a:rPr lang="ru-RU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</a:t>
            </a:r>
            <a:r>
              <a:rPr lang="ru-RU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Реализация областных проектов и мероприятий в рамках региональной Концепции воспитания молодого поколения Павлодарской области»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80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440674"/>
          </a:xfrm>
        </p:spPr>
        <p:txBody>
          <a:bodyPr/>
          <a:lstStyle/>
          <a:p>
            <a:pPr algn="ctr"/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активности участия организаций образования </a:t>
            </a:r>
            <a:r>
              <a:rPr lang="ru-RU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Павлодарского района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1524513"/>
              </p:ext>
            </p:extLst>
          </p:nvPr>
        </p:nvGraphicFramePr>
        <p:xfrm>
          <a:off x="314328" y="410199"/>
          <a:ext cx="11030612" cy="6224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724"/>
                <a:gridCol w="1727873"/>
                <a:gridCol w="1284103"/>
                <a:gridCol w="1701209"/>
                <a:gridCol w="1626782"/>
                <a:gridCol w="1541721"/>
                <a:gridCol w="1435395"/>
                <a:gridCol w="1307805"/>
              </a:tblGrid>
              <a:tr h="271369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</a:t>
                      </a:r>
                      <a:r>
                        <a:rPr lang="ru-RU" sz="10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образования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Менің туым</a:t>
                      </a:r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</a:t>
                      </a:r>
                      <a:r>
                        <a:rPr lang="kk-KZ" sz="10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«Шанырак»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«ЭКО</a:t>
                      </a:r>
                      <a:r>
                        <a:rPr lang="en-US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boom</a:t>
                      </a:r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</a:p>
                    <a:p>
                      <a:pPr algn="ctr"/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Family</a:t>
                      </a:r>
                      <a:r>
                        <a:rPr lang="en-US" sz="10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day</a:t>
                      </a:r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  <a:endParaRPr lang="en-US" sz="105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05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Адал</a:t>
                      </a:r>
                      <a:r>
                        <a:rPr lang="ru-RU" sz="10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friends</a:t>
                      </a:r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  <a:endParaRPr lang="en-US" sz="105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sz="105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Bala</a:t>
                      </a:r>
                      <a:r>
                        <a:rPr lang="en-US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business</a:t>
                      </a:r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34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"СОШ имени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Садуакаса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Сатыбалдина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84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Тлектесская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84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Коряковская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НШ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84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Карагольская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НШ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84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Пресновская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84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Ольгинская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84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Маралдинская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ООШ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84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Сычевская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ООШ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84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Рождественская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84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Кенесская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ООШ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84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Заринская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84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Зангарская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84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Розовская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84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Жана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калинская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ООШ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84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Луганская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84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Ефремовская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84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Богдановская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ООШ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84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Черноярская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84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Шакатская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84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Кеменгеровская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84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Мичуринская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84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Чернорецкая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          № 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84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Чернорецкая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          № 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84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Аккудыкская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НШ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84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Ямышевская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84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Жамбыльская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НШ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84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Каратогайская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НШ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84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Достыкская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ООШ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441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 28</a:t>
                      </a:r>
                      <a:endParaRPr lang="ru-RU" sz="8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245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528809"/>
          </a:xfrm>
        </p:spPr>
        <p:txBody>
          <a:bodyPr/>
          <a:lstStyle/>
          <a:p>
            <a:pPr algn="ctr"/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активности участия организаций образования </a:t>
            </a:r>
            <a:r>
              <a:rPr lang="ru-RU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Иртышского </a:t>
            </a: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531448"/>
              </p:ext>
            </p:extLst>
          </p:nvPr>
        </p:nvGraphicFramePr>
        <p:xfrm>
          <a:off x="376015" y="405978"/>
          <a:ext cx="11494092" cy="6384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290"/>
                <a:gridCol w="2989572"/>
                <a:gridCol w="1177721"/>
                <a:gridCol w="1465306"/>
                <a:gridCol w="1300971"/>
                <a:gridCol w="1377744"/>
                <a:gridCol w="1377744"/>
                <a:gridCol w="1377744"/>
              </a:tblGrid>
              <a:tr h="478944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образования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</a:p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Менің туым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</a:t>
                      </a:r>
                      <a:r>
                        <a:rPr lang="kk-KZ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«Шанырак»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«ЭКО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boom</a:t>
                      </a:r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</a:p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Family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day</a:t>
                      </a:r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  <a:endParaRPr lang="en-US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Адал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friends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  <a:endParaRPr lang="en-US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Bala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business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633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"Иртышская СОШ №1"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78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«Иртышская СОШ №2»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78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«Иртышская СОШ №3»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78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«Иртышская СОШ №4»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78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Абайская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78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Агашорынская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78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Амангельдинская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СОШ»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78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"Ленинская СОШ"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78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М.Горьковская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78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"СОШ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им.Исы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Байзакова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78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Каракудукская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СОШ»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78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Косагашская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801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Коскольская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СОШ" 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872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Кызылжарская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78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Кызылкакская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78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Луговская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15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Майконырская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42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Панфиловская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78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«Северная СОШ»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78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Караагашская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78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Селетинская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78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Буланбайская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78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Берлыкская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ООШ" 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78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Тохтинская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78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Узынсуская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СОШ»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215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 </a:t>
                      </a:r>
                      <a:r>
                        <a:rPr lang="ru-RU" sz="800" u="none" strike="noStrike" dirty="0" smtClean="0">
                          <a:effectLst/>
                        </a:rPr>
                        <a:t>26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КГУ «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Ынтымакская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ООШ"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215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151515"/>
                          </a:solidFill>
                          <a:effectLst/>
                          <a:latin typeface="Times New Roman"/>
                        </a:rPr>
                        <a:t>КГУ "СОШ </a:t>
                      </a:r>
                      <a:r>
                        <a:rPr lang="ru-RU" sz="800" b="0" i="0" u="none" strike="noStrike" dirty="0" err="1">
                          <a:solidFill>
                            <a:srgbClr val="151515"/>
                          </a:solidFill>
                          <a:effectLst/>
                          <a:latin typeface="Times New Roman"/>
                        </a:rPr>
                        <a:t>им.Ш.Уалиханова</a:t>
                      </a:r>
                      <a:r>
                        <a:rPr lang="ru-RU" sz="800" b="0" i="0" u="none" strike="noStrike" dirty="0">
                          <a:solidFill>
                            <a:srgbClr val="151515"/>
                          </a:solidFill>
                          <a:effectLst/>
                          <a:latin typeface="Times New Roman"/>
                        </a:rPr>
                        <a:t>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20005">
                <a:tc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Итого 27</a:t>
                      </a:r>
                      <a:endParaRPr kumimoji="0" lang="ru-RU" sz="1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7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178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473724"/>
          </a:xfrm>
        </p:spPr>
        <p:txBody>
          <a:bodyPr/>
          <a:lstStyle/>
          <a:p>
            <a:pPr algn="ctr"/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активности участия организаций образования </a:t>
            </a:r>
            <a:r>
              <a:rPr lang="ru-RU" sz="1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Актогайского</a:t>
            </a:r>
            <a:r>
              <a:rPr lang="ru-RU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4095388"/>
              </p:ext>
            </p:extLst>
          </p:nvPr>
        </p:nvGraphicFramePr>
        <p:xfrm>
          <a:off x="358922" y="353345"/>
          <a:ext cx="11442822" cy="6136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490"/>
                <a:gridCol w="2559211"/>
                <a:gridCol w="1531089"/>
                <a:gridCol w="1233376"/>
                <a:gridCol w="1732668"/>
                <a:gridCol w="1321996"/>
                <a:gridCol w="1321996"/>
                <a:gridCol w="1321996"/>
              </a:tblGrid>
              <a:tr h="415329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образования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</a:p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Менің туым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</a:t>
                      </a:r>
                      <a:r>
                        <a:rPr lang="kk-KZ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«Шанырак»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«ЭКО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boom</a:t>
                      </a:r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</a:p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Family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day</a:t>
                      </a:r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  <a:endParaRPr lang="en-US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Адал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friends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  <a:endParaRPr lang="en-US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Bala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business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466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ОСШ им. М.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Кайырбаева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 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38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ОСШ им. Абая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66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  ОСШ имени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К.Идрисова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629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Отеская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НШ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66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Енбекшинская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ОШ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66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 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Жалаулинская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ОСШ им. Н.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Алшинова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66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Балтасапская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ОШ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66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Жалаулинская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НШ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66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ОСШ имени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Естая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862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Шиликтинская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ОШ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296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ОШ  имени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Х.Шаяхметова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66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  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Караобинская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ОСШ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66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Шидертинская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ОШ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36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ОСШ  имени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Тленшина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66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Жамбылская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ОШ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15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  ОСШ   имени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Муткенова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66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Ленинская ОШ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66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Жанатапская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НШ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66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ОСШ  им.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Ныгманова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66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 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Приреченская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ОСШ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66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Харьковская  ОСШ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47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Шолаксорская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ОСШ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66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  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Агрономийская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ОСШ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66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                  23</a:t>
                      </a:r>
                      <a:endParaRPr lang="ru-RU" sz="8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51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440674"/>
          </a:xfrm>
        </p:spPr>
        <p:txBody>
          <a:bodyPr/>
          <a:lstStyle/>
          <a:p>
            <a:pPr algn="ctr"/>
            <a:r>
              <a:rPr lang="ru-RU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</a:t>
            </a: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активности участия организаций образования </a:t>
            </a:r>
            <a:r>
              <a:rPr lang="ru-RU" sz="1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Баянаульского</a:t>
            </a:r>
            <a:r>
              <a:rPr lang="ru-RU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0469290"/>
              </p:ext>
            </p:extLst>
          </p:nvPr>
        </p:nvGraphicFramePr>
        <p:xfrm>
          <a:off x="282012" y="376019"/>
          <a:ext cx="11596643" cy="6301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6062"/>
                <a:gridCol w="2405145"/>
                <a:gridCol w="1211060"/>
                <a:gridCol w="1792720"/>
                <a:gridCol w="1114802"/>
                <a:gridCol w="1515618"/>
                <a:gridCol w="1515618"/>
                <a:gridCol w="1515618"/>
              </a:tblGrid>
              <a:tr h="44727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образования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</a:p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Менің туым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</a:t>
                      </a:r>
                      <a:r>
                        <a:rPr lang="kk-KZ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«Шанырак»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«ЭКО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boom</a:t>
                      </a:r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</a:p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Family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day</a:t>
                      </a:r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  <a:endParaRPr lang="en-US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Адал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friends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  <a:endParaRPr lang="en-US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Bala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business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904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Баянаульская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 №2 </a:t>
                      </a:r>
                      <a:endParaRPr lang="ru-RU" sz="9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04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им. З. Акишева </a:t>
                      </a:r>
                      <a:endParaRPr lang="ru-RU" sz="9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728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Средняя общеобразовательная 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школа-</a:t>
                      </a:r>
                    </a:p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интернат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им. 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Ш.Айманова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04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СОШ им. Д. Рахметова </a:t>
                      </a:r>
                      <a:endParaRPr lang="ru-RU" sz="9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04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Каражарская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ООШ</a:t>
                      </a:r>
                      <a:endParaRPr lang="ru-RU" sz="9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04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СОШ им. Ж. 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Агадилова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80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им. 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Машхур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Жусуп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Копеева</a:t>
                      </a:r>
                      <a:endParaRPr lang="ru-RU" sz="9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04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СОШ им. 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Б.Хайдарова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04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Жайминская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</a:t>
                      </a:r>
                      <a:endParaRPr lang="ru-RU" sz="9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9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СОШ им. 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Алкея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Маргулана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04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Егиндыбулакская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</a:t>
                      </a:r>
                      <a:endParaRPr lang="ru-RU" sz="9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04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СОШ им. К. 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Кеменгерова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04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Шоманкольская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НШ</a:t>
                      </a:r>
                      <a:endParaRPr lang="ru-RU" sz="9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321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Первомайская НШ</a:t>
                      </a:r>
                      <a:endParaRPr lang="ru-RU" sz="9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04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им. 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Ж.Аймаутова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04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Лекерская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ООШ</a:t>
                      </a:r>
                      <a:endParaRPr lang="ru-RU" sz="9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04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Майкаинская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 №1 </a:t>
                      </a:r>
                      <a:endParaRPr lang="ru-RU" sz="9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04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</a:t>
                      </a:r>
                      <a:r>
                        <a:rPr lang="ru-RU" sz="9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Майкаинская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№2 </a:t>
                      </a:r>
                      <a:endParaRPr lang="ru-RU" sz="9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Ушкулунская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ООШ</a:t>
                      </a:r>
                      <a:endParaRPr lang="ru-RU" sz="9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706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Шадринская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</a:t>
                      </a:r>
                      <a:endParaRPr lang="ru-RU" sz="9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728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151515"/>
                          </a:solidFill>
                          <a:effectLst/>
                          <a:latin typeface="Times New Roman"/>
                        </a:rPr>
                        <a:t>КГУ  СОШ им. </a:t>
                      </a:r>
                      <a:r>
                        <a:rPr lang="ru-RU" sz="1000" b="0" i="0" u="none" strike="noStrike" dirty="0" err="1">
                          <a:solidFill>
                            <a:srgbClr val="151515"/>
                          </a:solidFill>
                          <a:effectLst/>
                          <a:latin typeface="Times New Roman"/>
                        </a:rPr>
                        <a:t>С.Торайгырова</a:t>
                      </a:r>
                      <a:r>
                        <a:rPr lang="ru-RU" sz="1000" b="0" i="0" u="none" strike="noStrike" dirty="0">
                          <a:solidFill>
                            <a:srgbClr val="151515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04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151515"/>
                          </a:solidFill>
                          <a:effectLst/>
                          <a:latin typeface="Times New Roman"/>
                        </a:rPr>
                        <a:t>КГУ СОШ им. Е. </a:t>
                      </a:r>
                      <a:r>
                        <a:rPr lang="ru-RU" sz="900" b="0" i="0" u="none" strike="noStrike" dirty="0" err="1">
                          <a:solidFill>
                            <a:srgbClr val="151515"/>
                          </a:solidFill>
                          <a:effectLst/>
                          <a:latin typeface="Times New Roman"/>
                        </a:rPr>
                        <a:t>Бекмаханова</a:t>
                      </a:r>
                      <a:r>
                        <a:rPr lang="ru-RU" sz="900" b="0" i="0" u="none" strike="noStrike" dirty="0">
                          <a:solidFill>
                            <a:srgbClr val="151515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04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151515"/>
                          </a:solidFill>
                          <a:effectLst/>
                          <a:latin typeface="Times New Roman"/>
                        </a:rPr>
                        <a:t>КГУ  </a:t>
                      </a:r>
                      <a:r>
                        <a:rPr lang="ru-RU" sz="900" b="0" i="0" u="none" strike="noStrike" dirty="0" err="1">
                          <a:solidFill>
                            <a:srgbClr val="151515"/>
                          </a:solidFill>
                          <a:effectLst/>
                          <a:latin typeface="Times New Roman"/>
                        </a:rPr>
                        <a:t>Акшийская</a:t>
                      </a:r>
                      <a:r>
                        <a:rPr lang="ru-RU" sz="900" b="0" i="0" u="none" strike="noStrike" dirty="0">
                          <a:solidFill>
                            <a:srgbClr val="151515"/>
                          </a:solidFill>
                          <a:effectLst/>
                          <a:latin typeface="Times New Roman"/>
                        </a:rPr>
                        <a:t> ООШ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04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151515"/>
                          </a:solidFill>
                          <a:effectLst/>
                          <a:latin typeface="Times New Roman"/>
                        </a:rPr>
                        <a:t>СОШ им. Ш.Шокина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04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151515"/>
                          </a:solidFill>
                          <a:effectLst/>
                          <a:latin typeface="Times New Roman"/>
                        </a:rPr>
                        <a:t>КГУ  </a:t>
                      </a:r>
                      <a:r>
                        <a:rPr lang="ru-RU" sz="900" b="0" i="0" u="none" strike="noStrike" dirty="0" err="1">
                          <a:solidFill>
                            <a:srgbClr val="151515"/>
                          </a:solidFill>
                          <a:effectLst/>
                          <a:latin typeface="Times New Roman"/>
                        </a:rPr>
                        <a:t>Служонская</a:t>
                      </a:r>
                      <a:r>
                        <a:rPr lang="ru-RU" sz="900" b="0" i="0" u="none" strike="noStrike" dirty="0">
                          <a:solidFill>
                            <a:srgbClr val="151515"/>
                          </a:solidFill>
                          <a:effectLst/>
                          <a:latin typeface="Times New Roman"/>
                        </a:rPr>
                        <a:t> СОШ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04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151515"/>
                          </a:solidFill>
                          <a:effectLst/>
                          <a:latin typeface="Times New Roman"/>
                        </a:rPr>
                        <a:t>СОШ </a:t>
                      </a:r>
                      <a:r>
                        <a:rPr lang="ru-RU" sz="900" b="0" i="0" u="none" strike="noStrike" dirty="0" err="1">
                          <a:solidFill>
                            <a:srgbClr val="151515"/>
                          </a:solidFill>
                          <a:effectLst/>
                          <a:latin typeface="Times New Roman"/>
                        </a:rPr>
                        <a:t>им.Ауэзова</a:t>
                      </a:r>
                      <a:endParaRPr lang="ru-RU" sz="9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04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151515"/>
                          </a:solidFill>
                          <a:effectLst/>
                          <a:latin typeface="Times New Roman"/>
                        </a:rPr>
                        <a:t>КГУ  </a:t>
                      </a:r>
                      <a:r>
                        <a:rPr lang="ru-RU" sz="900" b="0" i="0" u="none" strike="noStrike" dirty="0" err="1">
                          <a:solidFill>
                            <a:srgbClr val="151515"/>
                          </a:solidFill>
                          <a:effectLst/>
                          <a:latin typeface="Times New Roman"/>
                        </a:rPr>
                        <a:t>Шоптыкольская</a:t>
                      </a:r>
                      <a:r>
                        <a:rPr lang="ru-RU" sz="900" b="0" i="0" u="none" strike="noStrike" dirty="0">
                          <a:solidFill>
                            <a:srgbClr val="151515"/>
                          </a:solidFill>
                          <a:effectLst/>
                          <a:latin typeface="Times New Roman"/>
                        </a:rPr>
                        <a:t> СОШ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04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КГУ "Учебно-воспитательный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комплексШкола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-детский сад им. Академика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Каныша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Сатпаева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35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         28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400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462707"/>
          </a:xfrm>
        </p:spPr>
        <p:txBody>
          <a:bodyPr/>
          <a:lstStyle/>
          <a:p>
            <a:pPr algn="ctr"/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активности участия организаций образования </a:t>
            </a:r>
            <a:r>
              <a:rPr lang="ru-RU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</a:t>
            </a:r>
            <a:r>
              <a:rPr lang="ru-RU" sz="1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Теренколь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1970519"/>
              </p:ext>
            </p:extLst>
          </p:nvPr>
        </p:nvGraphicFramePr>
        <p:xfrm>
          <a:off x="264919" y="375303"/>
          <a:ext cx="11630829" cy="61853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611"/>
                <a:gridCol w="2717270"/>
                <a:gridCol w="1409700"/>
                <a:gridCol w="1428750"/>
                <a:gridCol w="1323975"/>
                <a:gridCol w="1586193"/>
                <a:gridCol w="1397165"/>
                <a:gridCol w="1397165"/>
              </a:tblGrid>
              <a:tr h="45337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образования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</a:p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Менің туым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</a:t>
                      </a:r>
                      <a:r>
                        <a:rPr lang="kk-KZ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«Шанырак»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«ЭКО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boom</a:t>
                      </a:r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</a:p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Family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day</a:t>
                      </a:r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  <a:endParaRPr lang="en-US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Адал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friends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  <a:endParaRPr lang="en-US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Bala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business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9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 1 имени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Ёлгина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А. Н. 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19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 2 им.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А.Текенова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 3 имени К.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Оспановой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Инталинская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ООШ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 </a:t>
                      </a:r>
                      <a:r>
                        <a:rPr lang="ru-RU" sz="8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Байкунусская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38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Кызылтанская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Тлеубайская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ООШ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Береговая СОШ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Зеленорощинская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ООШ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86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Осьмерыжская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ООШ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Березовская СОШ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Бобровская СОШ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Жаскайратская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ОСШ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Львовская СОШ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Воскресенская СОШ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Трофимовская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Жанакурлысская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ООШ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Ивановская СОШ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Калиновская СОШ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Фрументьевская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ООШ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Октябрьская СОШ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95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Первомайская ООШ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Песчанская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 №1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Песчанская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 № 2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Федоровская СОШ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ГУ 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Карасукскя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НШ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ГУ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Тегистыкская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СШ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951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ru-RU" sz="9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 27</a:t>
                      </a:r>
                      <a:endParaRPr lang="ru-RU" sz="9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392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506775"/>
          </a:xfrm>
        </p:spPr>
        <p:txBody>
          <a:bodyPr/>
          <a:lstStyle/>
          <a:p>
            <a:pPr algn="ctr"/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активности участия организаций образования </a:t>
            </a:r>
            <a:r>
              <a:rPr lang="ru-RU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Майского района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8027739"/>
              </p:ext>
            </p:extLst>
          </p:nvPr>
        </p:nvGraphicFramePr>
        <p:xfrm>
          <a:off x="427290" y="410196"/>
          <a:ext cx="11417180" cy="5521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1312"/>
                <a:gridCol w="3054077"/>
                <a:gridCol w="1288023"/>
                <a:gridCol w="1354416"/>
                <a:gridCol w="1221631"/>
                <a:gridCol w="1335907"/>
                <a:gridCol w="1335907"/>
                <a:gridCol w="1335907"/>
              </a:tblGrid>
              <a:tr h="51786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образования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</a:p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Менің туым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</a:t>
                      </a:r>
                      <a:r>
                        <a:rPr lang="kk-KZ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«Шанырак»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«ЭКО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boom</a:t>
                      </a:r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</a:p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Family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day</a:t>
                      </a:r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  <a:endParaRPr lang="en-US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Адал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friends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  <a:endParaRPr lang="en-US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Bala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business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52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ГУ"Коктюбинская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СОШ"</a:t>
                      </a:r>
                      <a:endParaRPr lang="ru-RU" sz="9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3305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имени Е. 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Мукашева</a:t>
                      </a:r>
                      <a:endParaRPr lang="ru-RU" sz="9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525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Акжарская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</a:t>
                      </a:r>
                      <a:endParaRPr lang="ru-RU" sz="9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917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 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Акшиманская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ООШ</a:t>
                      </a:r>
                      <a:endParaRPr lang="ru-RU" sz="9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327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ru-RU" sz="9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"Средняя общеобразовательная школа-лицей имени </a:t>
                      </a:r>
                      <a:endParaRPr lang="ru-RU" sz="9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Иманова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9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2927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 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Жалтырская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</a:t>
                      </a:r>
                      <a:endParaRPr lang="ru-RU" sz="9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746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"Казанская СОШ"</a:t>
                      </a:r>
                      <a:endParaRPr lang="ru-RU" sz="9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992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Казахстанская ОСШ</a:t>
                      </a:r>
                      <a:endParaRPr lang="ru-RU" sz="9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636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 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Каратерекская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</a:t>
                      </a:r>
                      <a:endParaRPr lang="ru-RU" sz="9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817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Майская СОШ</a:t>
                      </a:r>
                      <a:endParaRPr lang="ru-RU" sz="9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525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Майтюбекская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СОШ"</a:t>
                      </a:r>
                      <a:endParaRPr lang="ru-RU" sz="9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882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 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Малайсаринская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</a:t>
                      </a:r>
                      <a:endParaRPr lang="ru-RU" sz="9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746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Сатинская ОСШ</a:t>
                      </a:r>
                      <a:endParaRPr lang="ru-RU" sz="9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4629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ru-RU" sz="9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 13</a:t>
                      </a:r>
                      <a:endParaRPr lang="ru-RU" sz="9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501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528809"/>
          </a:xfrm>
        </p:spPr>
        <p:txBody>
          <a:bodyPr/>
          <a:lstStyle/>
          <a:p>
            <a:pPr algn="ctr"/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активности участия организаций образования </a:t>
            </a:r>
            <a:r>
              <a:rPr lang="ru-RU" sz="1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Железинского</a:t>
            </a:r>
            <a:r>
              <a:rPr lang="ru-RU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1355492"/>
              </p:ext>
            </p:extLst>
          </p:nvPr>
        </p:nvGraphicFramePr>
        <p:xfrm>
          <a:off x="400051" y="408802"/>
          <a:ext cx="11444419" cy="63749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849"/>
                <a:gridCol w="2881288"/>
                <a:gridCol w="1173406"/>
                <a:gridCol w="1278882"/>
                <a:gridCol w="1278882"/>
                <a:gridCol w="1326425"/>
                <a:gridCol w="1326425"/>
                <a:gridCol w="1474262"/>
              </a:tblGrid>
              <a:tr h="44024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образования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</a:p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Менің туым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</a:t>
                      </a:r>
                      <a:r>
                        <a:rPr lang="kk-KZ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«Шанырак»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«ЭКО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boom</a:t>
                      </a:r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</a:p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Family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day</a:t>
                      </a:r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  <a:endParaRPr lang="en-US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Адал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friends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  <a:endParaRPr lang="en-US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Bala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business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886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"СОШ № 1" 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593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"СОШ № 2" 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1886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"СОШ № 3" им М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Дулатулы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1886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Захаровская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886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"ООШ села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Аккаин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 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886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Моисеевская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886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Пятерыжская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559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Березовская ООШ"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05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Жолтаптыкская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886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Алакольская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ОСШ"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886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Башмачинская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ОСШ"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886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Абайская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ООШ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886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"Береговая ООШ"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886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Кузьминская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886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"ОСШ им. Ч. Валиханова" 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886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Веселорощинская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ОСШ"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886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"Славяновская ООШ"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886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Енбекшинская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886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"ОСШ села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Жаңа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жұлдыз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886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Ескаринская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ОСШ"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886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Екишокская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886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"Лесная ОСШ"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886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"Крупская ООШ"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886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"Михайловская СОШ"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886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Мынкульская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886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"Будёновская ООШ"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886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"Новомирская ОСШ"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886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"Озерная ООШ"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886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Прииртышская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ОСШ им. Т.П.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Праслова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 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612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8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"</a:t>
                      </a:r>
                      <a:r>
                        <a:rPr lang="ru-RU" sz="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Груздевская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НШ"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9249"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Итого: 30</a:t>
                      </a:r>
                      <a:endParaRPr kumimoji="0" lang="ru-RU" sz="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8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49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330505"/>
          </a:xfrm>
        </p:spPr>
        <p:txBody>
          <a:bodyPr/>
          <a:lstStyle/>
          <a:p>
            <a:pPr algn="ctr"/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активности участия организаций образования </a:t>
            </a:r>
            <a:r>
              <a:rPr lang="ru-RU" sz="1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Щербактинского</a:t>
            </a:r>
            <a:r>
              <a:rPr lang="ru-RU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6049927"/>
              </p:ext>
            </p:extLst>
          </p:nvPr>
        </p:nvGraphicFramePr>
        <p:xfrm>
          <a:off x="466832" y="510354"/>
          <a:ext cx="11420367" cy="59783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1"/>
                <a:gridCol w="2915889"/>
                <a:gridCol w="1190430"/>
                <a:gridCol w="1578325"/>
                <a:gridCol w="1136929"/>
                <a:gridCol w="1345671"/>
                <a:gridCol w="1345671"/>
                <a:gridCol w="1345671"/>
              </a:tblGrid>
              <a:tr h="489106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образования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</a:p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Менің туым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</a:t>
                      </a:r>
                      <a:r>
                        <a:rPr lang="kk-KZ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«Шанырак»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«ЭКО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boom</a:t>
                      </a:r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</a:p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Family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day</a:t>
                      </a:r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  <a:endParaRPr lang="en-US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Адал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friends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  <a:endParaRPr lang="en-US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Bala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business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177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"ООШ №2 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77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  №3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77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"СОШ имени Абая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Кунанбаева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77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"СОШ с ГК"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77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"Александровская СОШ"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77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"Жана-аульская СОШ"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77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«Алексеевская СОШ»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77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Галкинская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77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Арбигенская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77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Жылыбулакская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77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«Хмельницкая СОШ»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2177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Красиловская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СОШ»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2177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Карабидайская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77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"Назаровская ООШ"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77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"Орловская СОШ"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2177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"Северная ООШ"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77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"Сосновская СОШ"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77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"Заборовская ООШ"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77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"Малиновская ООШ"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77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Алгинская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77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Маралдинская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77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Чигириновская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СОШ»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77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Есильбайская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СОШ»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77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Шалдайская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638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 24</a:t>
                      </a:r>
                      <a:endParaRPr lang="ru-RU" sz="8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838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506775"/>
          </a:xfrm>
        </p:spPr>
        <p:txBody>
          <a:bodyPr/>
          <a:lstStyle/>
          <a:p>
            <a:pPr algn="ctr"/>
            <a:r>
              <a:rPr lang="ru-RU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</a:t>
            </a: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активности участия организаций образования </a:t>
            </a:r>
            <a:r>
              <a:rPr lang="ru-RU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Успенского  </a:t>
            </a: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7245427"/>
              </p:ext>
            </p:extLst>
          </p:nvPr>
        </p:nvGraphicFramePr>
        <p:xfrm>
          <a:off x="482341" y="920956"/>
          <a:ext cx="11297538" cy="57125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387"/>
                <a:gridCol w="3161895"/>
                <a:gridCol w="1114439"/>
                <a:gridCol w="1308819"/>
                <a:gridCol w="1295859"/>
                <a:gridCol w="1303713"/>
                <a:gridCol w="1303713"/>
                <a:gridCol w="1303713"/>
              </a:tblGrid>
              <a:tr h="50159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образования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</a:p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Менің туым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</a:t>
                      </a:r>
                      <a:r>
                        <a:rPr lang="kk-KZ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«Шанырак»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«ЭКО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boom</a:t>
                      </a:r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</a:p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Family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day</a:t>
                      </a:r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  <a:endParaRPr lang="en-US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Адал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friends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  <a:endParaRPr lang="en-US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Bala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business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40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 "Успенская СОШ № 1"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241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"Успенская СОШ № 2"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40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Успенская СОШ № 3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40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Белоусовская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424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"Богатырская ООШ"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Козыкеткенская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30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"Ковалевская ООШ"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Каратайская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"Лозовская СОШ"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993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"Вознесенская ООШ"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874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"Галицкая СОШ"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182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"Новопокровская ООШ"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40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Ольгинская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042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Павловская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40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"Дмитриевская НОШ"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40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"Константиновская СОШ"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40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Равнопольская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40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Таволжанская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239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Тимирязевская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70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 19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sz="9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170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562707"/>
          </a:xfrm>
        </p:spPr>
        <p:txBody>
          <a:bodyPr/>
          <a:lstStyle/>
          <a:p>
            <a:pPr algn="ctr"/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активности участия </a:t>
            </a:r>
            <a:r>
              <a:rPr lang="ru-RU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специализированных организаций </a:t>
            </a: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9068799"/>
              </p:ext>
            </p:extLst>
          </p:nvPr>
        </p:nvGraphicFramePr>
        <p:xfrm>
          <a:off x="205098" y="593372"/>
          <a:ext cx="11628938" cy="56373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7518"/>
                <a:gridCol w="4508320"/>
                <a:gridCol w="1207837"/>
                <a:gridCol w="1039302"/>
                <a:gridCol w="1221880"/>
                <a:gridCol w="1193791"/>
                <a:gridCol w="926944"/>
                <a:gridCol w="1053346"/>
              </a:tblGrid>
              <a:tr h="641114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образования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</a:p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Менің туым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</a:t>
                      </a:r>
                      <a:r>
                        <a:rPr lang="kk-KZ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«Шанырак»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«ЭКО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boom</a:t>
                      </a:r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</a:p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Family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day</a:t>
                      </a:r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  <a:endParaRPr lang="en-US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Адал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friends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  <a:endParaRPr lang="en-US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Bala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business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135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ru-RU" sz="9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"Лицей-интернат "БІЛІМ-ИННОВАЦИЯ" для одаренных девочек" </a:t>
                      </a:r>
                      <a:endParaRPr lang="ru-RU" sz="9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0</a:t>
                      </a:r>
                      <a:r>
                        <a:rPr lang="x-none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134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ru-RU" sz="9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"Лицей-интернат "БІЛІМ-ИННОВАЦИЯ" для одаренных юношей" </a:t>
                      </a:r>
                      <a:endParaRPr lang="ru-RU" sz="9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541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ru-RU" sz="900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90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 </a:t>
                      </a:r>
                      <a:r>
                        <a:rPr lang="ru-RU" sz="9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"Комплекс "Музыкальный колледж - музыкальная школа-интернат для одаренных детей"</a:t>
                      </a:r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372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 </a:t>
                      </a:r>
                      <a:r>
                        <a:rPr lang="ru-RU" sz="9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"Специализированная школа "Жас </a:t>
                      </a:r>
                      <a:r>
                        <a:rPr lang="ru-RU" sz="900" u="none" strike="noStrike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дарын</a:t>
                      </a:r>
                      <a:r>
                        <a:rPr lang="ru-RU" sz="9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956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 </a:t>
                      </a:r>
                      <a:r>
                        <a:rPr lang="ru-RU" sz="9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"Областной многопрофильный лицей-интернат для одаренных детей" </a:t>
                      </a:r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956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"Областная казахская гимназия-интернат для одаренных детей им. 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И.Алтынсарина</a:t>
                      </a:r>
                      <a:endParaRPr lang="ru-RU" sz="9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031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"Гимназия для одаренных детей имени Абая"</a:t>
                      </a:r>
                      <a:endParaRPr lang="ru-RU" sz="9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222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 </a:t>
                      </a:r>
                      <a:r>
                        <a:rPr lang="ru-RU" sz="9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"Школа-лицей № 8 для одаренных детей"</a:t>
                      </a:r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x-none" sz="10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031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9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 </a:t>
                      </a:r>
                      <a:r>
                        <a:rPr lang="ru-RU" sz="9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"Гимназия №3 для одаренных детей" </a:t>
                      </a:r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496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900" b="0" i="0" u="none" strike="noStrike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"Областная специализированная военная </a:t>
                      </a:r>
                      <a:endParaRPr lang="ru-RU" sz="9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школа-интернат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 </a:t>
                      </a:r>
                      <a:endParaRPr lang="ru-RU" sz="9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031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 </a:t>
                      </a:r>
                      <a:r>
                        <a:rPr lang="ru-RU" sz="9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Специализированная гимназия для одаренных </a:t>
                      </a:r>
                      <a:r>
                        <a:rPr lang="ru-RU" sz="90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детей города Аксу</a:t>
                      </a:r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598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9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"Областной многопрофильный 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полиязычный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лицей-интернат для одаренных детей" </a:t>
                      </a:r>
                      <a:endParaRPr lang="ru-RU" sz="9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005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"Специализированная школа-лицей № 1 для одаренных детей"</a:t>
                      </a:r>
                      <a:endParaRPr lang="ru-RU" sz="9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541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9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ru-RU" sz="900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90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 </a:t>
                      </a:r>
                      <a:r>
                        <a:rPr lang="ru-RU" sz="9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"Специализированная ОШ "</a:t>
                      </a:r>
                      <a:r>
                        <a:rPr lang="ru-RU" sz="900" u="none" strike="noStrike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Зерде</a:t>
                      </a:r>
                      <a:r>
                        <a:rPr lang="ru-RU" sz="9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 </a:t>
                      </a:r>
                      <a:endParaRPr lang="ru-RU" sz="900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900" b="0" i="0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390616">
                <a:tc>
                  <a:txBody>
                    <a:bodyPr/>
                    <a:lstStyle/>
                    <a:p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 14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614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89537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активности участия организаций образования в областных проектах в разрезе городов и районов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9438076"/>
              </p:ext>
            </p:extLst>
          </p:nvPr>
        </p:nvGraphicFramePr>
        <p:xfrm>
          <a:off x="6" y="1559168"/>
          <a:ext cx="12192000" cy="324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2086"/>
                <a:gridCol w="597877"/>
                <a:gridCol w="586154"/>
                <a:gridCol w="597877"/>
                <a:gridCol w="691662"/>
                <a:gridCol w="644769"/>
                <a:gridCol w="633046"/>
                <a:gridCol w="609600"/>
                <a:gridCol w="527538"/>
                <a:gridCol w="679939"/>
                <a:gridCol w="644769"/>
                <a:gridCol w="574431"/>
                <a:gridCol w="445477"/>
                <a:gridCol w="504092"/>
                <a:gridCol w="902683"/>
              </a:tblGrid>
              <a:tr h="101851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 образования/Города и районы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г.Павлодар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г.Экибастуз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Аксу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Иртышский район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Павлодарский район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Актогайский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Баянаульский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Майский район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Щербактинский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Железинский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р. </a:t>
                      </a:r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Аккулы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р. </a:t>
                      </a:r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Теренколь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Успенский район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1110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Средние общеобразовательные школы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349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52828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Специализированные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52828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Специальные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528283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370 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754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539261"/>
          </a:xfrm>
        </p:spPr>
        <p:txBody>
          <a:bodyPr/>
          <a:lstStyle/>
          <a:p>
            <a:pPr algn="ctr"/>
            <a:r>
              <a:rPr lang="ru-RU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</a:t>
            </a: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активности участия </a:t>
            </a:r>
            <a:r>
              <a:rPr lang="ru-RU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специальных </a:t>
            </a: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 образования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7258474"/>
              </p:ext>
            </p:extLst>
          </p:nvPr>
        </p:nvGraphicFramePr>
        <p:xfrm>
          <a:off x="350378" y="785952"/>
          <a:ext cx="11377334" cy="46966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3573"/>
                <a:gridCol w="4033236"/>
                <a:gridCol w="1117954"/>
                <a:gridCol w="1238349"/>
                <a:gridCol w="1160952"/>
                <a:gridCol w="1109355"/>
                <a:gridCol w="1169552"/>
                <a:gridCol w="894363"/>
              </a:tblGrid>
              <a:tr h="723467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образования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</a:p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Менің туым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</a:t>
                      </a:r>
                      <a:r>
                        <a:rPr lang="kk-KZ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«Шанырак»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«ЭКО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boom</a:t>
                      </a:r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</a:p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Family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day</a:t>
                      </a:r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  <a:endParaRPr lang="en-US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Адал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friends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  <a:endParaRPr lang="en-US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Bala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business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66046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«Специальная </a:t>
                      </a:r>
                      <a:r>
                        <a:rPr lang="ru-RU" sz="10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общеобразовательная школа интернат № 1 для </a:t>
                      </a:r>
                      <a:r>
                        <a:rPr lang="ru-RU" sz="100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детей             </a:t>
                      </a:r>
                      <a:r>
                        <a:rPr lang="ru-RU" sz="10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нарушением слуха города </a:t>
                      </a:r>
                      <a:r>
                        <a:rPr lang="ru-RU" sz="100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Павлодара»</a:t>
                      </a:r>
                      <a:endParaRPr lang="ru-RU" sz="1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30797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«Специальная </a:t>
                      </a:r>
                      <a:r>
                        <a:rPr lang="ru-RU" sz="10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общеобразовательная школа интернат № 4 города </a:t>
                      </a:r>
                      <a:r>
                        <a:rPr lang="ru-RU" sz="100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Павлодара»</a:t>
                      </a:r>
                      <a:endParaRPr lang="ru-RU" sz="1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996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«Специальная </a:t>
                      </a:r>
                      <a:r>
                        <a:rPr lang="ru-RU" sz="10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общеобразовательная школа интернат № 7 города </a:t>
                      </a:r>
                      <a:r>
                        <a:rPr lang="ru-RU" sz="100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Павлодара»</a:t>
                      </a:r>
                      <a:endParaRPr lang="ru-RU" sz="1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717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«</a:t>
                      </a:r>
                      <a:r>
                        <a:rPr lang="ru-RU" sz="1000" b="0" i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Щербактинская</a:t>
                      </a:r>
                      <a:r>
                        <a:rPr lang="ru-RU" sz="1000" b="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специальная коррекционная школа-интернат             № 5»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09687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«Специальная школа-интернат № </a:t>
                      </a:r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город Аксу»</a:t>
                      </a:r>
                      <a:endParaRPr lang="ru-RU" sz="1000" b="0" i="0" u="none" strike="noStrike" dirty="0">
                        <a:solidFill>
                          <a:srgbClr val="00002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4653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КГУ «</a:t>
                      </a:r>
                      <a:r>
                        <a:rPr lang="ru-RU" sz="100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Специальная </a:t>
                      </a:r>
                      <a:r>
                        <a:rPr lang="ru-RU" sz="10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школа интернат № 2 района </a:t>
                      </a:r>
                      <a:r>
                        <a:rPr lang="ru-RU" sz="1000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Теренколь</a:t>
                      </a:r>
                      <a:r>
                        <a:rPr lang="ru-RU" sz="100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9413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</a:t>
                      </a:r>
                      <a:r>
                        <a:rPr lang="ru-RU" sz="100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100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Специальная школа интернат № 6 города Экибастуза»</a:t>
                      </a:r>
                      <a:endParaRPr lang="ru-RU" sz="1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 1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7557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« Детская деревня семейного типа города Павлодара»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12036"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 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117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43353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активности участия организаций образования в проектах и общий охват участников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6837669"/>
              </p:ext>
            </p:extLst>
          </p:nvPr>
        </p:nvGraphicFramePr>
        <p:xfrm>
          <a:off x="-1" y="1043352"/>
          <a:ext cx="12192000" cy="4997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771"/>
                <a:gridCol w="828942"/>
                <a:gridCol w="811851"/>
                <a:gridCol w="880216"/>
                <a:gridCol w="743485"/>
                <a:gridCol w="786213"/>
                <a:gridCol w="777667"/>
                <a:gridCol w="769121"/>
                <a:gridCol w="640935"/>
                <a:gridCol w="800100"/>
                <a:gridCol w="714375"/>
                <a:gridCol w="800100"/>
                <a:gridCol w="742950"/>
                <a:gridCol w="771525"/>
                <a:gridCol w="1047749"/>
              </a:tblGrid>
              <a:tr h="1199374">
                <a:tc>
                  <a:txBody>
                    <a:bodyPr/>
                    <a:lstStyle/>
                    <a:p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Областные проекты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г.Павлодар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г.Экибастуз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г.Аксу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Иртышский район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Павлодарский район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Актогайский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Баянаульский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Майский район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Щербактинский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Железинский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р.Аккулы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р.Теренколь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Успенский район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42566">
                <a:tc>
                  <a:txBody>
                    <a:bodyPr/>
                    <a:lstStyle/>
                    <a:p>
                      <a:pPr algn="ctr"/>
                      <a:r>
                        <a:rPr lang="kk-KZ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Менің туым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43/100684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41/69339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26/42489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27/6480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28/17931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23/8042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25/13802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13/4209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24/12536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30/9077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23/10455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25/11477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19/6909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347 / 313430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542566">
                <a:tc>
                  <a:txBody>
                    <a:bodyPr/>
                    <a:lstStyle/>
                    <a:p>
                      <a:pPr algn="ctr"/>
                      <a:r>
                        <a:rPr lang="kk-KZ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Шанырақ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43/19128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41/10892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24/4381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24/2060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23/1901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23/2527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23/1624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13/2193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24/1364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30/2294</a:t>
                      </a:r>
                    </a:p>
                    <a:p>
                      <a:pPr algn="ctr"/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23/3219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22/3272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13/470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326 / 52525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542566">
                <a:tc>
                  <a:txBody>
                    <a:bodyPr/>
                    <a:lstStyle/>
                    <a:p>
                      <a:pPr algn="ctr"/>
                      <a:r>
                        <a:rPr lang="kk-KZ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</a:t>
                      </a:r>
                      <a:r>
                        <a:rPr lang="en-US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boom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43/80394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41/81093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26/45514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27/20311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28/24874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23/19732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27/17010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13/8138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24/26345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30/16268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23/26432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27/22869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19/14255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351 / 403235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54256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Family day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28/6652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41/13336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24/2820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27/7667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26/1471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23/1370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16/278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13/435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22/1688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23/1265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23/2501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25/2817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14/1316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305 </a:t>
                      </a:r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 43616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542566">
                <a:tc>
                  <a:txBody>
                    <a:bodyPr/>
                    <a:lstStyle/>
                    <a:p>
                      <a:pPr algn="ctr"/>
                      <a:r>
                        <a:rPr lang="kk-KZ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Адал </a:t>
                      </a:r>
                      <a:r>
                        <a:rPr lang="en-US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friends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22/828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27/832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19/652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10/496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18/833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7/322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10/330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4/90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8/137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10/1725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7/332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14/1066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12/184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 </a:t>
                      </a:r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 7827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54256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Bala</a:t>
                      </a:r>
                      <a:r>
                        <a:rPr lang="en-US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business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1/3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9/51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14/57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3/24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4/18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8/27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4/6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5/11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10/21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2/2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13/36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1/10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0/0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 / 226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542566"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262/820859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119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"/>
            <a:ext cx="12192000" cy="333284"/>
          </a:xfrm>
        </p:spPr>
        <p:txBody>
          <a:bodyPr>
            <a:norm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активности участия организаций образования г. Павлодар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9807530"/>
              </p:ext>
            </p:extLst>
          </p:nvPr>
        </p:nvGraphicFramePr>
        <p:xfrm>
          <a:off x="324739" y="435836"/>
          <a:ext cx="11348814" cy="61865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723"/>
                <a:gridCol w="2733798"/>
                <a:gridCol w="1363840"/>
                <a:gridCol w="1215057"/>
                <a:gridCol w="1138761"/>
                <a:gridCol w="1316052"/>
                <a:gridCol w="1820254"/>
                <a:gridCol w="1461329"/>
              </a:tblGrid>
              <a:tr h="410198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</a:t>
                      </a:r>
                      <a:r>
                        <a:rPr lang="ru-RU" sz="10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образования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Менің туым</a:t>
                      </a:r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</a:t>
                      </a:r>
                      <a:r>
                        <a:rPr lang="kk-KZ" sz="10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«Шанырак»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«ЭКО</a:t>
                      </a:r>
                      <a:r>
                        <a:rPr lang="en-US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boom</a:t>
                      </a:r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«</a:t>
                      </a:r>
                      <a:r>
                        <a:rPr lang="en-US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Family</a:t>
                      </a:r>
                      <a:r>
                        <a:rPr lang="en-US" sz="10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day</a:t>
                      </a:r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  <a:endParaRPr lang="en-US" sz="105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05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Адал</a:t>
                      </a:r>
                      <a:r>
                        <a:rPr lang="ru-RU" sz="10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friends</a:t>
                      </a:r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  <a:endParaRPr lang="en-US" sz="105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sz="105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Bala</a:t>
                      </a:r>
                      <a:r>
                        <a:rPr lang="en-US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business</a:t>
                      </a:r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139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"СОШ им 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М.Алимбаева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139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"СОШ № 1"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139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"СОШ № 2"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139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"СОШ им 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К.Макпалеева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139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"СОШ № 5"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139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"СОШ № 6"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139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"СОШ № 7"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139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"Школа-гимназия  № 9"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139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 11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839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9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"СОШ им 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Бекхожина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238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"СОШ № 13"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540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9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"СОШ № 14"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139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"СОШ № 15"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985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"Школа-лицей № 16"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152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"Средняя общеобразовательная школа дифференцированного обучения № 17"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139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"СОШ № 18"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139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"СОШ № 19"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139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"Школа-лицей № 20"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392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"СОШ № 21"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139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"СОШ им Б. 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Момышұлы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592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"СОШ № 23"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139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"СОШ № 24"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139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"СОШ № 25"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696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"/>
            <a:ext cx="12192000" cy="418640"/>
          </a:xfrm>
        </p:spPr>
        <p:txBody>
          <a:bodyPr>
            <a:norm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активности участия организаций образования г. Павлодар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3324859"/>
              </p:ext>
            </p:extLst>
          </p:nvPr>
        </p:nvGraphicFramePr>
        <p:xfrm>
          <a:off x="401653" y="393110"/>
          <a:ext cx="11348814" cy="60946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815"/>
                <a:gridCol w="3198006"/>
                <a:gridCol w="1275907"/>
                <a:gridCol w="1318438"/>
                <a:gridCol w="1392865"/>
                <a:gridCol w="1509823"/>
                <a:gridCol w="1339106"/>
                <a:gridCol w="905854"/>
              </a:tblGrid>
              <a:tr h="410195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</a:t>
                      </a:r>
                      <a:r>
                        <a:rPr lang="ru-RU" sz="10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образования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Менің туым</a:t>
                      </a:r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</a:t>
                      </a:r>
                      <a:r>
                        <a:rPr lang="kk-KZ" sz="10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«Шанырак»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«ЭКО</a:t>
                      </a:r>
                      <a:r>
                        <a:rPr lang="en-US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boom</a:t>
                      </a:r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«</a:t>
                      </a:r>
                      <a:r>
                        <a:rPr lang="en-US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Family</a:t>
                      </a:r>
                      <a:r>
                        <a:rPr lang="en-US" sz="10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day</a:t>
                      </a:r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  <a:endParaRPr lang="en-US" sz="105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05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Адал</a:t>
                      </a:r>
                      <a:r>
                        <a:rPr lang="ru-RU" sz="10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friends</a:t>
                      </a:r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  <a:endParaRPr lang="en-US" sz="105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sz="105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Bala</a:t>
                      </a:r>
                      <a:r>
                        <a:rPr lang="en-US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business</a:t>
                      </a:r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049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"СОШ № 26"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870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"СОШ № 27"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58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"СОШ № 28"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2925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"СОШ № 29"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925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"СОШ № 30"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925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"СОШ № 31"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925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"СОШ № 32"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925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"СОШ № 33"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925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"СОШ № 34"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925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"СОШ № 35"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0</a:t>
                      </a:r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2571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"Средняя общеобразовательная профильная школа  № 36 экологической направленности"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28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"СОШ № 37"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86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"СОШ № 38"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925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"СОШ № 39 инновационного типа с гимназическими классами"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925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"СОШ № 40"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622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"СОШ № 41 с физкультурно-оздоровительной  направленностью"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2706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"СОШ им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М.Ауэзова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61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43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r>
                        <a:rPr lang="x-none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2925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Жетекшинская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300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Кенжекольская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92503"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Итого: 43</a:t>
                      </a: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083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374572"/>
          </a:xfrm>
        </p:spPr>
        <p:txBody>
          <a:bodyPr/>
          <a:lstStyle/>
          <a:p>
            <a:pPr algn="ctr"/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активности участия организаций образования </a:t>
            </a:r>
            <a:r>
              <a:rPr lang="ru-RU" sz="1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г.Экибастуз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7769203"/>
              </p:ext>
            </p:extLst>
          </p:nvPr>
        </p:nvGraphicFramePr>
        <p:xfrm>
          <a:off x="290556" y="333280"/>
          <a:ext cx="11330830" cy="5938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401"/>
                <a:gridCol w="2453512"/>
                <a:gridCol w="1476197"/>
                <a:gridCol w="1222650"/>
                <a:gridCol w="1499191"/>
                <a:gridCol w="1531088"/>
                <a:gridCol w="1477926"/>
                <a:gridCol w="1392865"/>
              </a:tblGrid>
              <a:tr h="418750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</a:t>
                      </a:r>
                      <a:r>
                        <a:rPr lang="ru-RU" sz="10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образования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Менің туым</a:t>
                      </a:r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</a:t>
                      </a:r>
                      <a:r>
                        <a:rPr lang="kk-KZ" sz="10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«Шанырак»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«ЭКО</a:t>
                      </a:r>
                      <a:r>
                        <a:rPr lang="en-US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boom</a:t>
                      </a:r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«</a:t>
                      </a:r>
                      <a:r>
                        <a:rPr lang="en-US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Family</a:t>
                      </a:r>
                      <a:r>
                        <a:rPr lang="en-US" sz="10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day</a:t>
                      </a:r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  <a:endParaRPr lang="en-US" sz="105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05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Адал</a:t>
                      </a:r>
                      <a:r>
                        <a:rPr lang="ru-RU" sz="10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friends</a:t>
                      </a:r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  <a:endParaRPr lang="en-US" sz="105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sz="105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Bala</a:t>
                      </a:r>
                      <a:r>
                        <a:rPr lang="en-US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business</a:t>
                      </a:r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23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"СОШ № 2 имени Абая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Кунанбаева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534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"СОШ № 4"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534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"СОШ № 5"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534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"Школа - лицей № 6"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534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"Школа -гимназия № 7"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534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"СОШ № 9"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629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"СОШ № 10"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534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"СОШ № 11"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534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"СОШ № 12"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534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"СОШ № 13"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534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"СОШ № 14"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69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"СОШ № 16"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882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"СОШ № 17"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659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"СОШ № 18"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659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"СОШ № 21"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754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"Школа - гимназия № 22 им. С. </a:t>
                      </a:r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8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Торайгырова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880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"СОШ № 23"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761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"Школа-гимназия № 24 многопрофильного направления"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659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"Казахская женская гимназия № 25"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960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429657"/>
          </a:xfrm>
        </p:spPr>
        <p:txBody>
          <a:bodyPr/>
          <a:lstStyle/>
          <a:p>
            <a:pPr algn="ctr"/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активности участия организаций образования </a:t>
            </a:r>
            <a:r>
              <a:rPr lang="ru-RU" sz="1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г.Экибастуз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856628"/>
              </p:ext>
            </p:extLst>
          </p:nvPr>
        </p:nvGraphicFramePr>
        <p:xfrm>
          <a:off x="393104" y="452930"/>
          <a:ext cx="11026263" cy="54633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044"/>
                <a:gridCol w="2361458"/>
                <a:gridCol w="1438007"/>
                <a:gridCol w="1438007"/>
                <a:gridCol w="1438007"/>
                <a:gridCol w="1438007"/>
                <a:gridCol w="1096603"/>
                <a:gridCol w="1414130"/>
              </a:tblGrid>
              <a:tr h="537545"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</a:t>
                      </a:r>
                      <a:r>
                        <a:rPr lang="ru-RU" sz="9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образования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</a:p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kk-KZ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Менің туым</a:t>
                      </a:r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</a:t>
                      </a:r>
                      <a:r>
                        <a:rPr lang="kk-KZ" sz="9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«Шанырак»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«ЭКО</a:t>
                      </a:r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boom</a:t>
                      </a:r>
                      <a:r>
                        <a:rPr lang="kk-KZ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«</a:t>
                      </a:r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Family</a:t>
                      </a:r>
                      <a:r>
                        <a:rPr lang="en-US" sz="9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day</a:t>
                      </a:r>
                      <a:r>
                        <a:rPr lang="kk-KZ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  <a:endParaRPr lang="en-US" sz="9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9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Адал</a:t>
                      </a:r>
                      <a:r>
                        <a:rPr lang="ru-RU" sz="9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friends</a:t>
                      </a:r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  <a:endParaRPr lang="en-US" sz="9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sz="9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Bala</a:t>
                      </a:r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business</a:t>
                      </a:r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715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Школа-гимназия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26"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753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 33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82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"Школа-гимназия № 35"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20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Школа-лицей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36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82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Аккольская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82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"ООШ им. К.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Алгамбарова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82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Байетская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755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Атыгайская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23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Экибастузская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731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Майкаинская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440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"Комсомольская СОШ"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624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"СОШ им.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Алькея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Маргулана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82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"СОШ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Бескауга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82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Кудайкольская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СОШ"</a:t>
                      </a:r>
                    </a:p>
                    <a:p>
                      <a:pPr algn="l" fontAlgn="t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82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Карасорская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338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Олентинская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ООШ"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Саргамысская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 28 им. Абая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Бозшакульская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ООШ"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428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Торт-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Кудукская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Шидертинская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209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ru-RU" sz="11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     41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697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473724"/>
          </a:xfrm>
        </p:spPr>
        <p:txBody>
          <a:bodyPr/>
          <a:lstStyle/>
          <a:p>
            <a:pPr algn="ctr"/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активности участия организаций образования </a:t>
            </a:r>
            <a:r>
              <a:rPr lang="ru-RU" sz="1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г.Аксу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8500733"/>
              </p:ext>
            </p:extLst>
          </p:nvPr>
        </p:nvGraphicFramePr>
        <p:xfrm>
          <a:off x="376015" y="395723"/>
          <a:ext cx="11340271" cy="62645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410"/>
                <a:gridCol w="2408997"/>
                <a:gridCol w="1136774"/>
                <a:gridCol w="1484493"/>
                <a:gridCol w="1257139"/>
                <a:gridCol w="1345486"/>
                <a:gridCol w="1345486"/>
                <a:gridCol w="1345486"/>
              </a:tblGrid>
              <a:tr h="577816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образования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</a:p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Менің туым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</a:t>
                      </a:r>
                      <a:r>
                        <a:rPr lang="kk-KZ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«Шанырак»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«ЭКО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boom</a:t>
                      </a:r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«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Family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day</a:t>
                      </a:r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  <a:endParaRPr lang="en-US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Адал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friends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  <a:endParaRPr lang="en-US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Bala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business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004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"СШ имени К.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Шулембаева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74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Начальная школа № 5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74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КСШ № 1 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74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СШ № 8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74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"Школа-лицей города Аксу"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74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СШ № 4</a:t>
                      </a:r>
                      <a:endParaRPr lang="ru-RU" sz="800" b="0" i="0" u="none" strike="noStrike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78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СОШ №2</a:t>
                      </a:r>
                      <a:endParaRPr lang="ru-RU" sz="800" b="0" i="0" u="none" strike="noStrike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74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СШ №7</a:t>
                      </a:r>
                      <a:endParaRPr lang="ru-RU" sz="800" b="0" i="0" u="none" strike="noStrike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74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СШ имени М. Кабылбекова</a:t>
                      </a:r>
                      <a:endParaRPr lang="ru-RU" sz="800" b="0" i="0" u="none" strike="noStrike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74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СШ села Айнаколь</a:t>
                      </a:r>
                      <a:endParaRPr lang="ru-RU" sz="800" b="0" i="0" u="none" strike="noStrike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74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СШ имени К. Камзина</a:t>
                      </a:r>
                      <a:endParaRPr lang="ru-RU" sz="800" b="0" i="0" u="none" strike="noStrike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74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Достыкская СШ</a:t>
                      </a:r>
                      <a:endParaRPr lang="ru-RU" sz="800" b="0" i="0" u="none" strike="noStrike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74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"СШ села Береке</a:t>
                      </a:r>
                      <a:endParaRPr lang="ru-RU" sz="800" b="0" i="0" u="none" strike="noStrike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74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СШ имени Бауыржана Момышулы</a:t>
                      </a:r>
                      <a:endParaRPr lang="ru-RU" sz="800" b="0" i="0" u="none" strike="noStrike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74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Основная школа станции Спутник</a:t>
                      </a:r>
                      <a:endParaRPr lang="ru-RU" sz="800" b="0" i="0" u="none" strike="noStrike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74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Средняя школа имени Ю. Гагарина</a:t>
                      </a:r>
                      <a:endParaRPr lang="ru-RU" sz="800" b="0" i="0" u="none" strike="noStrike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278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ОШ села Сольветка</a:t>
                      </a:r>
                      <a:endParaRPr lang="ru-RU" sz="800" b="0" i="0" u="none" strike="noStrike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74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СШ села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Уштерек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74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Жамбылская средняя школа</a:t>
                      </a:r>
                      <a:endParaRPr lang="ru-RU" sz="800" b="0" i="0" u="none" strike="noStrike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74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СШ села Енбек</a:t>
                      </a:r>
                      <a:endParaRPr lang="ru-RU" sz="800" b="0" i="0" u="none" strike="noStrike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74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СШ имени Донентаева</a:t>
                      </a:r>
                      <a:endParaRPr lang="ru-RU" sz="800" b="0" i="0" u="none" strike="noStrike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74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"СШ села Калкаман</a:t>
                      </a:r>
                      <a:endParaRPr lang="ru-RU" sz="800" b="0" i="0" u="none" strike="noStrike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74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"СШ села Акжол</a:t>
                      </a:r>
                      <a:endParaRPr lang="ru-RU" sz="800" b="0" i="0" u="none" strike="noStrike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74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СШ села Кызылжар</a:t>
                      </a:r>
                      <a:endParaRPr lang="ru-RU" sz="800" b="0" i="0" u="none" strike="noStrike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74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СШ села Сарышыганак</a:t>
                      </a:r>
                      <a:endParaRPr lang="ru-RU" sz="800" b="0" i="0" u="none" strike="noStrike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74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НШ села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Суатколь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37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       26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719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506775"/>
          </a:xfrm>
        </p:spPr>
        <p:txBody>
          <a:bodyPr/>
          <a:lstStyle/>
          <a:p>
            <a:pPr algn="ctr"/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активности участия организаций образования </a:t>
            </a:r>
            <a:r>
              <a:rPr lang="ru-RU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</a:t>
            </a:r>
            <a:r>
              <a:rPr lang="ru-RU" sz="1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Аккулы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241559"/>
              </p:ext>
            </p:extLst>
          </p:nvPr>
        </p:nvGraphicFramePr>
        <p:xfrm>
          <a:off x="264918" y="418756"/>
          <a:ext cx="11425728" cy="5685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2246"/>
                <a:gridCol w="2464110"/>
                <a:gridCol w="1265353"/>
                <a:gridCol w="1238714"/>
                <a:gridCol w="1385230"/>
                <a:gridCol w="1340025"/>
                <a:gridCol w="1340025"/>
                <a:gridCol w="1340025"/>
              </a:tblGrid>
              <a:tr h="42997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образования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</a:p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Менің туым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</a:t>
                      </a:r>
                      <a:r>
                        <a:rPr lang="kk-KZ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«Шанырак»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«ЭКО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boom</a:t>
                      </a:r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</a:p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Family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day</a:t>
                      </a:r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  <a:endParaRPr lang="en-US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Адал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friends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  <a:endParaRPr lang="en-US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Bala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business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КГУ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Лебяжинская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877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"СОШ имени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Абулкаира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Баймульдина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82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Такирская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557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Жамбылская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730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Жанатанская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03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Ленинская ООШ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23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Казынская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53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Бескарагайская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93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Потанинская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93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"НШ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Шамши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93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"ООШ имени Абая"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93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Майкарагайская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93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"СОШ  имени Б.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Уахатова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93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Малыбайская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93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Казантайская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93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Шакинская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93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Амангельдинская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93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Шарбактинская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93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Жабаглинская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71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Зор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-Октябрьская ООШ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93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Ямышевская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СОШ"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82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С.Сатыбалдина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743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Тлектесская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</a:t>
                      </a:r>
                      <a:endParaRPr lang="ru-RU" sz="800" b="0" i="0" u="none" strike="noStrike" dirty="0">
                        <a:solidFill>
                          <a:srgbClr val="15151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825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         23</a:t>
                      </a:r>
                      <a:endParaRPr lang="ru-RU" sz="8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10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53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2407</TotalTime>
  <Words>5214</Words>
  <Application>Microsoft Office PowerPoint</Application>
  <PresentationFormat>Произвольный</PresentationFormat>
  <Paragraphs>3420</Paragraphs>
  <Slides>20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Областной вебинар   «Реализация областных проектов и мероприятий в рамках региональной Концепции воспитания молодого поколения Павлодарской области»</vt:lpstr>
      <vt:lpstr> Мониторинг активности участия организаций образования в областных проектах в разрезе городов и районов</vt:lpstr>
      <vt:lpstr>Мониторинг активности участия организаций образования в проектах и общий охват участников </vt:lpstr>
      <vt:lpstr>Мониторинг активности участия организаций образования г. Павлодар</vt:lpstr>
      <vt:lpstr>Мониторинг активности участия организаций образования г. Павлодар</vt:lpstr>
      <vt:lpstr>Мониторинг активности участия организаций образования г.Экибастуз</vt:lpstr>
      <vt:lpstr>Мониторинг активности участия организаций образования г.Экибастуз</vt:lpstr>
      <vt:lpstr>Мониторинг активности участия организаций образования г.Аксу</vt:lpstr>
      <vt:lpstr>Мониторинг активности участия организаций образования района Аккулы</vt:lpstr>
      <vt:lpstr>Мониторинг активности участия организаций образования Павлодарского района</vt:lpstr>
      <vt:lpstr>Мониторинг активности участия организаций образования Иртышского района</vt:lpstr>
      <vt:lpstr>Мониторинг активности участия организаций образования Актогайского района</vt:lpstr>
      <vt:lpstr>Мониторинг активности участия организаций образования Баянаульского  района</vt:lpstr>
      <vt:lpstr>Мониторинг активности участия организаций образования района Теренколь</vt:lpstr>
      <vt:lpstr>Мониторинг активности участия организаций образования Майского района </vt:lpstr>
      <vt:lpstr>Мониторинг активности участия организаций образования Железинского  района </vt:lpstr>
      <vt:lpstr>Мониторинг активности участия организаций образования Щербактинского  района </vt:lpstr>
      <vt:lpstr> Мониторинг активности участия организаций образования Успенского  района </vt:lpstr>
      <vt:lpstr>Мониторинг активности участия специализированных организаций образования </vt:lpstr>
      <vt:lpstr> Мониторинг активности участия специальных организаций образования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Областной вебинар   «Реализация областных проектов и мероприятий в рамках региональной Концепции воспитания молодого поколения Павлодарской области»</dc:title>
  <dc:creator>User</dc:creator>
  <cp:lastModifiedBy>Школьников Дворец</cp:lastModifiedBy>
  <cp:revision>222</cp:revision>
  <cp:lastPrinted>2022-05-25T10:56:08Z</cp:lastPrinted>
  <dcterms:created xsi:type="dcterms:W3CDTF">2022-02-01T09:56:45Z</dcterms:created>
  <dcterms:modified xsi:type="dcterms:W3CDTF">2022-05-25T12:49:01Z</dcterms:modified>
</cp:coreProperties>
</file>