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8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9" r:id="rId35"/>
    <p:sldId id="290"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a" initials="A" lastIdx="3" clrIdx="0">
    <p:extLst>
      <p:ext uri="{19B8F6BF-5375-455C-9EA6-DF929625EA0E}">
        <p15:presenceInfo xmlns:p15="http://schemas.microsoft.com/office/powerpoint/2012/main" userId="Al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62" y="2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009719A-432F-4ABE-A70F-C4DC12DFF16F}" type="datetimeFigureOut">
              <a:rPr lang="ru-RU" smtClean="0"/>
              <a:t>29.03.2021</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8FB55903-CC24-4DDD-BE77-ADA7D3A5806A}"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5673600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009719A-432F-4ABE-A70F-C4DC12DFF16F}" type="datetimeFigureOut">
              <a:rPr lang="ru-RU" smtClean="0"/>
              <a:t>29.03.2021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773554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009719A-432F-4ABE-A70F-C4DC12DFF16F}" type="datetimeFigureOut">
              <a:rPr lang="ru-RU" smtClean="0"/>
              <a:t>29.03.2021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4285765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009719A-432F-4ABE-A70F-C4DC12DFF16F}" type="datetimeFigureOut">
              <a:rPr lang="ru-RU" smtClean="0"/>
              <a:t>29.03.2021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1268051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009719A-432F-4ABE-A70F-C4DC12DFF16F}" type="datetimeFigureOut">
              <a:rPr lang="ru-RU" smtClean="0"/>
              <a:t>29.03.2021</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8FB55903-CC24-4DDD-BE77-ADA7D3A5806A}"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77550950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009719A-432F-4ABE-A70F-C4DC12DFF16F}" type="datetimeFigureOut">
              <a:rPr lang="ru-RU" smtClean="0"/>
              <a:t>29.03.2021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1672812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009719A-432F-4ABE-A70F-C4DC12DFF16F}" type="datetimeFigureOut">
              <a:rPr lang="ru-RU" smtClean="0"/>
              <a:t>29.03.2021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2362575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009719A-432F-4ABE-A70F-C4DC12DFF16F}" type="datetimeFigureOut">
              <a:rPr lang="ru-RU" smtClean="0"/>
              <a:t>29.03.2021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1570246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09719A-432F-4ABE-A70F-C4DC12DFF16F}" type="datetimeFigureOut">
              <a:rPr lang="ru-RU" smtClean="0"/>
              <a:t>29.03.2021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FB55903-CC24-4DDD-BE77-ADA7D3A5806A}" type="slidenum">
              <a:rPr lang="ru-RU" smtClean="0"/>
              <a:t>‹#›</a:t>
            </a:fld>
            <a:endParaRPr lang="ru-RU"/>
          </a:p>
        </p:txBody>
      </p:sp>
    </p:spTree>
    <p:extLst>
      <p:ext uri="{BB962C8B-B14F-4D97-AF65-F5344CB8AC3E}">
        <p14:creationId xmlns:p14="http://schemas.microsoft.com/office/powerpoint/2010/main" val="3182087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009719A-432F-4ABE-A70F-C4DC12DFF16F}" type="datetimeFigureOut">
              <a:rPr lang="ru-RU" smtClean="0"/>
              <a:t>29.03.2021</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FB55903-CC24-4DDD-BE77-ADA7D3A5806A}"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87946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009719A-432F-4ABE-A70F-C4DC12DFF16F}" type="datetimeFigureOut">
              <a:rPr lang="ru-RU" smtClean="0"/>
              <a:t>29.03.2021</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FB55903-CC24-4DDD-BE77-ADA7D3A5806A}"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63028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009719A-432F-4ABE-A70F-C4DC12DFF16F}" type="datetimeFigureOut">
              <a:rPr lang="ru-RU" smtClean="0"/>
              <a:t>29.03.2021</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FB55903-CC24-4DDD-BE77-ADA7D3A5806A}"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3004856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62FC3C-9217-45EC-94B4-C7A4228E03AC}"/>
              </a:ext>
            </a:extLst>
          </p:cNvPr>
          <p:cNvSpPr>
            <a:spLocks noGrp="1"/>
          </p:cNvSpPr>
          <p:nvPr>
            <p:ph type="ctrTitle"/>
          </p:nvPr>
        </p:nvSpPr>
        <p:spPr>
          <a:xfrm>
            <a:off x="924560" y="2584096"/>
            <a:ext cx="9922549" cy="1681163"/>
          </a:xfrm>
        </p:spPr>
        <p:txBody>
          <a:bodyPr>
            <a:normAutofit fontScale="90000"/>
            <a:scene3d>
              <a:camera prst="isometricOffAxis1Right"/>
              <a:lightRig rig="threePt" dir="t"/>
            </a:scene3d>
          </a:bodyPr>
          <a:lstStyle/>
          <a:p>
            <a:r>
              <a:rPr lang="kk-KZ" sz="8000" b="1" i="1" dirty="0">
                <a:ln w="22225">
                  <a:solidFill>
                    <a:srgbClr val="C00000"/>
                  </a:solidFill>
                  <a:prstDash val="solid"/>
                </a:ln>
                <a:solidFill>
                  <a:srgbClr val="C00000"/>
                </a:solidFill>
                <a:latin typeface="Times New Roman" panose="02020603050405020304" pitchFamily="18" charset="0"/>
                <a:cs typeface="Times New Roman" panose="02020603050405020304" pitchFamily="18" charset="0"/>
              </a:rPr>
              <a:t>Тапқырлар </a:t>
            </a:r>
            <a:r>
              <a:rPr lang="kk-KZ" sz="8000" b="1" i="1" dirty="0" smtClean="0">
                <a:ln w="22225">
                  <a:solidFill>
                    <a:srgbClr val="C00000"/>
                  </a:solidFill>
                  <a:prstDash val="solid"/>
                </a:ln>
                <a:solidFill>
                  <a:srgbClr val="C00000"/>
                </a:solidFill>
                <a:latin typeface="Times New Roman" panose="02020603050405020304" pitchFamily="18" charset="0"/>
                <a:cs typeface="Times New Roman" panose="02020603050405020304" pitchFamily="18" charset="0"/>
              </a:rPr>
              <a:t>Әлеміне</a:t>
            </a:r>
            <a:endParaRPr lang="ru-RU" sz="8000" b="1" i="1" dirty="0">
              <a:ln w="22225">
                <a:solidFill>
                  <a:srgbClr val="C00000"/>
                </a:solidFill>
                <a:prstDash val="solid"/>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8986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311345" y="611567"/>
            <a:ext cx="1970203"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4</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776247" y="3287344"/>
            <a:ext cx="9751227" cy="1801761"/>
          </a:xfrm>
        </p:spPr>
        <p:txBody>
          <a:bodyPr>
            <a:noAutofit/>
            <a:scene3d>
              <a:camera prst="orthographicFront"/>
              <a:lightRig rig="threePt" dir="t"/>
            </a:scene3d>
            <a:sp3d extrusionH="57150">
              <a:bevelT w="38100" h="38100" prst="relaxedInset"/>
            </a:sp3d>
          </a:bodyPr>
          <a:lstStyle/>
          <a:p>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4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тышқанның</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құлағы</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нешеу</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123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4912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pic>
        <p:nvPicPr>
          <p:cNvPr id="1026" name="Picture 2" descr="http://nachalo4ka.ru/wp-content/uploads/2014/05/8.png"/>
          <p:cNvPicPr>
            <a:picLocks noChangeAspect="1" noChangeArrowheads="1"/>
          </p:cNvPicPr>
          <p:nvPr/>
        </p:nvPicPr>
        <p:blipFill>
          <a:blip r:embed="rId2">
            <a:extLst>
              <a:ext uri="{BEBA8EAE-BF5A-486C-A8C5-ECC9F3942E4B}">
                <a14:imgProps xmlns:a14="http://schemas.microsoft.com/office/drawing/2010/main">
                  <a14:imgLayer r:embed="rId3">
                    <a14:imgEffect>
                      <a14:artisticPhotocopy/>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772512" y="2575931"/>
            <a:ext cx="5019704" cy="3491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269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456817" y="744628"/>
            <a:ext cx="1970203"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5</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700047" y="3277819"/>
            <a:ext cx="9751227" cy="180176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Ұшатын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көлік</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қалай</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аталады</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1777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12554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7163786" y="3471656"/>
            <a:ext cx="3227989" cy="986044"/>
          </a:xfrm>
        </p:spPr>
        <p:txBody>
          <a:bodyPr>
            <a:noAutofit/>
            <a:scene3d>
              <a:camera prst="orthographicFront"/>
              <a:lightRig rig="threePt" dir="t"/>
            </a:scene3d>
            <a:sp3d extrusionH="57150">
              <a:bevelT w="38100" h="38100" prst="relaxedInset"/>
            </a:sp3d>
          </a:bodyPr>
          <a:lstStyle/>
          <a:p>
            <a:r>
              <a:rPr lang="kk-KZ" sz="66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Ұшақ</a:t>
            </a:r>
            <a:endPar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pic>
        <p:nvPicPr>
          <p:cNvPr id="2050" name="Picture 2" descr="https://www.clipartmax.com/png/full/155-1552711_airplane-aircraft-blue-sky-avion-vector-png.png"/>
          <p:cNvPicPr>
            <a:picLocks noChangeAspect="1" noChangeArrowheads="1"/>
          </p:cNvPicPr>
          <p:nvPr/>
        </p:nvPicPr>
        <p:blipFill>
          <a:blip r:embed="rId2">
            <a:extLst>
              <a:ext uri="{BEBA8EAE-BF5A-486C-A8C5-ECC9F3942E4B}">
                <a14:imgProps xmlns:a14="http://schemas.microsoft.com/office/drawing/2010/main">
                  <a14:imgLayer r:embed="rId3">
                    <a14:imgEffect>
                      <a14:artisticMarker/>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571625" y="2724150"/>
            <a:ext cx="4544461" cy="3190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529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200651" y="744628"/>
            <a:ext cx="2226370"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6</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2690647" y="3192094"/>
            <a:ext cx="7329653" cy="1827581"/>
          </a:xfrm>
        </p:spPr>
        <p:txBody>
          <a:bodyPr>
            <a:noAutofit/>
            <a:scene3d>
              <a:camera prst="orthographicFront"/>
              <a:lightRig rig="threePt" dir="t"/>
            </a:scene3d>
            <a:sp3d extrusionH="57150">
              <a:bevelT w="38100" h="38100" prst="relaxedInset"/>
            </a:sp3d>
          </a:bodyPr>
          <a:lstStyle/>
          <a:p>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1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жылда</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неше</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ай бар </a:t>
            </a:r>
            <a:endParaRPr lang="ru-RU" sz="2558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4007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2" name="Пятно 1 1"/>
          <p:cNvSpPr/>
          <p:nvPr/>
        </p:nvSpPr>
        <p:spPr>
          <a:xfrm>
            <a:off x="3886199" y="2318184"/>
            <a:ext cx="4752975" cy="3667125"/>
          </a:xfrm>
          <a:prstGeom prst="irregularSeal1">
            <a:avLst/>
          </a:prstGeom>
          <a:gradFill flip="none" rotWithShape="1">
            <a:gsLst>
              <a:gs pos="89000">
                <a:schemeClr val="accent5">
                  <a:lumMod val="75000"/>
                </a:schemeClr>
              </a:gs>
              <a:gs pos="47000">
                <a:srgbClr val="FFFF00"/>
              </a:gs>
            </a:gsLst>
            <a:path path="circle">
              <a:fillToRect r="100000" b="100000"/>
            </a:path>
            <a:tileRect l="-100000" t="-100000"/>
          </a:gradFill>
        </p:spPr>
        <p:style>
          <a:lnRef idx="2">
            <a:schemeClr val="accent3"/>
          </a:lnRef>
          <a:fillRef idx="1">
            <a:schemeClr val="lt1"/>
          </a:fillRef>
          <a:effectRef idx="0">
            <a:schemeClr val="accent3"/>
          </a:effectRef>
          <a:fontRef idx="minor">
            <a:schemeClr val="dk1"/>
          </a:fontRef>
        </p:style>
        <p:txBody>
          <a:bodyPr rtlCol="0" anchor="ctr">
            <a:scene3d>
              <a:camera prst="orthographicFront"/>
              <a:lightRig rig="threePt" dir="t"/>
            </a:scene3d>
            <a:sp3d extrusionH="57150">
              <a:bevelT w="38100" h="38100" prst="relaxedInset"/>
            </a:sp3d>
          </a:bodyPr>
          <a:lstStyle/>
          <a:p>
            <a:pPr algn="ctr"/>
            <a:r>
              <a:rPr lang="kk-KZ"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12 ай</a:t>
            </a:r>
            <a:endPar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0316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019675" y="744628"/>
            <a:ext cx="240734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7</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4785360" y="3242894"/>
            <a:ext cx="5031740" cy="1827581"/>
          </a:xfrm>
        </p:spPr>
        <p:txBody>
          <a:bodyPr>
            <a:noAutofit/>
            <a:scene3d>
              <a:camera prst="orthographicFront"/>
              <a:lightRig rig="threePt" dir="t"/>
            </a:scene3d>
            <a:sp3d extrusionH="57150">
              <a:bevelT w="38100" h="38100" prst="relaxedInset"/>
            </a:sp3d>
          </a:bodyPr>
          <a:lstStyle/>
          <a:p>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Ас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атасы</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3333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702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31888" y="58463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pic>
        <p:nvPicPr>
          <p:cNvPr id="4102" name="Picture 6" descr="https://ds03.infourok.ru/uploads/ex/0991/00057448-40da3142/img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0075" y="2488883"/>
            <a:ext cx="6080125" cy="412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347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4933950" y="744628"/>
            <a:ext cx="2493071"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8</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038226" y="2877769"/>
            <a:ext cx="10658474" cy="329443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Аулада</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жүрген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қаздардың</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аяқтарының</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саны 8. </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r>
            <a:b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b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r>
            <a:b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b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smtClean="0">
                <a:ln>
                  <a:solidFill>
                    <a:srgbClr val="C00000"/>
                  </a:solidFill>
                </a:ln>
                <a:solidFill>
                  <a:srgbClr val="C00000"/>
                </a:solidFill>
                <a:latin typeface="Times New Roman" panose="02020603050405020304" pitchFamily="18" charset="0"/>
                <a:cs typeface="Times New Roman" panose="02020603050405020304" pitchFamily="18" charset="0"/>
              </a:rPr>
              <a:t>Аулада</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неше</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қаз</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smtClean="0">
                <a:ln>
                  <a:solidFill>
                    <a:srgbClr val="C00000"/>
                  </a:solidFill>
                </a:ln>
                <a:solidFill>
                  <a:srgbClr val="C00000"/>
                </a:solidFill>
                <a:latin typeface="Times New Roman" panose="02020603050405020304" pitchFamily="18" charset="0"/>
                <a:cs typeface="Times New Roman" panose="02020603050405020304" pitchFamily="18" charset="0"/>
              </a:rPr>
              <a:t>жүр</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a:t>
            </a:r>
            <a:endParaRPr lang="ru-RU" sz="368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22084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2" name="Пятно 1 1"/>
          <p:cNvSpPr/>
          <p:nvPr/>
        </p:nvSpPr>
        <p:spPr>
          <a:xfrm>
            <a:off x="3886199" y="2318184"/>
            <a:ext cx="4752975" cy="3667125"/>
          </a:xfrm>
          <a:prstGeom prst="irregularSeal1">
            <a:avLst/>
          </a:prstGeom>
          <a:gradFill flip="none" rotWithShape="1">
            <a:gsLst>
              <a:gs pos="89000">
                <a:schemeClr val="accent5">
                  <a:lumMod val="75000"/>
                </a:schemeClr>
              </a:gs>
              <a:gs pos="47000">
                <a:srgbClr val="FFFF00"/>
              </a:gs>
            </a:gsLst>
            <a:path path="circle">
              <a:fillToRect r="100000" b="100000"/>
            </a:path>
            <a:tileRect l="-100000" t="-100000"/>
          </a:gradFill>
        </p:spPr>
        <p:style>
          <a:lnRef idx="2">
            <a:schemeClr val="accent3"/>
          </a:lnRef>
          <a:fillRef idx="1">
            <a:schemeClr val="lt1"/>
          </a:fillRef>
          <a:effectRef idx="0">
            <a:schemeClr val="accent3"/>
          </a:effectRef>
          <a:fontRef idx="minor">
            <a:schemeClr val="dk1"/>
          </a:fontRef>
        </p:style>
        <p:txBody>
          <a:bodyPr rtlCol="0" anchor="ctr">
            <a:scene3d>
              <a:camera prst="orthographicFront"/>
              <a:lightRig rig="threePt" dir="t"/>
            </a:scene3d>
            <a:sp3d extrusionH="57150">
              <a:bevelT w="38100" h="38100" prst="relaxedInset"/>
            </a:sp3d>
          </a:bodyPr>
          <a:lstStyle/>
          <a:p>
            <a:pPr algn="ctr"/>
            <a:r>
              <a:rPr lang="kk-KZ" sz="80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4</a:t>
            </a:r>
            <a:endParaRPr lang="ru-RU" sz="80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4922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3314" name="Picture 2" descr="https://cdn.slidesharecdn.com/ss_thumbnails/random-141114063455-conversion-gate02-thumbnail-4.jpg?cb=141594697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64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4933950" y="744628"/>
            <a:ext cx="2493071"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9</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219201" y="3439744"/>
            <a:ext cx="10658474" cy="161803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Аяқ</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киімнен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жолда</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қалған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таңба</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t/>
            </a:r>
            <a:b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br>
            <a:r>
              <a:rPr lang="ru-RU" sz="66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3333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9898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6" name="Овальная выноска 5"/>
          <p:cNvSpPr/>
          <p:nvPr/>
        </p:nvSpPr>
        <p:spPr>
          <a:xfrm>
            <a:off x="4343400" y="2733675"/>
            <a:ext cx="4329115" cy="2486025"/>
          </a:xfrm>
          <a:prstGeom prst="wedgeEllipseCallout">
            <a:avLst/>
          </a:prstGeom>
          <a:gradFill flip="none" rotWithShape="1">
            <a:gsLst>
              <a:gs pos="0">
                <a:srgbClr val="00B050"/>
              </a:gs>
              <a:gs pos="66000">
                <a:srgbClr val="FFFF00"/>
              </a:gs>
              <a:gs pos="100000">
                <a:schemeClr val="accent5">
                  <a:lumMod val="60000"/>
                </a:schemeClr>
              </a:gs>
            </a:gsLst>
            <a:path path="circle">
              <a:fillToRect l="50000" t="130000" r="50000" b="-30000"/>
            </a:path>
            <a:tileRect/>
          </a:gradFill>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threePt" dir="t"/>
            </a:scene3d>
            <a:sp3d extrusionH="57150">
              <a:bevelT w="38100" h="38100" prst="relaxedInset"/>
            </a:sp3d>
          </a:bodyPr>
          <a:lstStyle/>
          <a:p>
            <a:pPr algn="ctr"/>
            <a:r>
              <a:rPr lang="kk-KZ"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Із </a:t>
            </a:r>
            <a:endPar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04070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4933950" y="744628"/>
            <a:ext cx="2493071"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10</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219201" y="3439744"/>
            <a:ext cx="10658474" cy="161803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Пияз</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аршысаң</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көзіңнен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не </a:t>
            </a:r>
            <a:r>
              <a:rPr lang="ru-RU" sz="5400" b="1" i="1" dirty="0" err="1" smtClean="0">
                <a:ln>
                  <a:solidFill>
                    <a:srgbClr val="C00000"/>
                  </a:solidFill>
                </a:ln>
                <a:solidFill>
                  <a:srgbClr val="C00000"/>
                </a:solidFill>
                <a:latin typeface="Times New Roman" panose="02020603050405020304" pitchFamily="18" charset="0"/>
                <a:cs typeface="Times New Roman" panose="02020603050405020304" pitchFamily="18" charset="0"/>
              </a:rPr>
              <a:t>ағады</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t/>
            </a:r>
            <a:b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br>
            <a:r>
              <a:rPr lang="ru-RU" sz="66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3333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84157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31888" y="58463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pic>
        <p:nvPicPr>
          <p:cNvPr id="7170" name="Picture 2" descr="https://www.pngitem.com/pimgs/m/408-4086547_transparent-closed-eye-png-tears-in-eyes-carto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3255" y="2584133"/>
            <a:ext cx="4609465" cy="301223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7122160" y="3574629"/>
            <a:ext cx="3708400" cy="1376680"/>
          </a:xfrm>
        </p:spPr>
        <p:txBody>
          <a:bodyPr>
            <a:noAutofit/>
            <a:scene3d>
              <a:camera prst="orthographicFront"/>
              <a:lightRig rig="threePt" dir="t"/>
            </a:scene3d>
            <a:sp3d extrusionH="57150">
              <a:bevelT w="38100" h="38100" prst="relaxedInset"/>
            </a:sp3d>
          </a:bodyPr>
          <a:lstStyle/>
          <a:p>
            <a:r>
              <a:rPr lang="kk-KZ"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Жас ағады</a:t>
            </a:r>
            <a:endPar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9350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4933950" y="744628"/>
            <a:ext cx="2493071"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11</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2174239" y="3165425"/>
            <a:ext cx="9235441" cy="1569136"/>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Сенбіден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кейін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үш</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күн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өтті</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r>
            <a:b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br>
            <a:r>
              <a:rPr lang="ru-RU" sz="5400" b="1" i="1" dirty="0" err="1" smtClean="0">
                <a:ln>
                  <a:solidFill>
                    <a:srgbClr val="C00000"/>
                  </a:solidFill>
                </a:ln>
                <a:solidFill>
                  <a:srgbClr val="C00000"/>
                </a:solidFill>
                <a:latin typeface="Times New Roman" panose="02020603050405020304" pitchFamily="18" charset="0"/>
                <a:cs typeface="Times New Roman" panose="02020603050405020304" pitchFamily="18" charset="0"/>
              </a:rPr>
              <a:t>Ол</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қай</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күн</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t/>
            </a:r>
            <a:b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br>
            <a:r>
              <a:rPr lang="ru-RU" sz="66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3333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3934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31888" y="58463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a:xfrm>
            <a:off x="4958080" y="3605109"/>
            <a:ext cx="3302000" cy="1129451"/>
          </a:xfrm>
        </p:spPr>
        <p:txBody>
          <a:bodyPr>
            <a:noAutofit/>
            <a:scene3d>
              <a:camera prst="orthographicFront"/>
              <a:lightRig rig="threePt" dir="t"/>
            </a:scene3d>
            <a:sp3d extrusionH="57150">
              <a:bevelT w="38100" h="38100" prst="relaxedInset"/>
            </a:sp3d>
          </a:bodyPr>
          <a:lstStyle/>
          <a:p>
            <a:r>
              <a:rPr lang="kk-KZ"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Бейсенбі</a:t>
            </a:r>
            <a:endPar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63419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4933950" y="744628"/>
            <a:ext cx="2493071"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smtClean="0">
                <a:solidFill>
                  <a:srgbClr val="C00000"/>
                </a:solidFill>
                <a:latin typeface="Times New Roman" panose="02020603050405020304" pitchFamily="18" charset="0"/>
                <a:cs typeface="Times New Roman" panose="02020603050405020304" pitchFamily="18" charset="0"/>
              </a:rPr>
              <a:t>12</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2702559" y="3073985"/>
            <a:ext cx="9235441" cy="1569136"/>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Екі</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пілдің</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құлағы</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err="1">
                <a:ln>
                  <a:solidFill>
                    <a:srgbClr val="C00000"/>
                  </a:solidFill>
                </a:ln>
                <a:solidFill>
                  <a:srgbClr val="C00000"/>
                </a:solidFill>
                <a:latin typeface="Times New Roman" panose="02020603050405020304" pitchFamily="18" charset="0"/>
                <a:cs typeface="Times New Roman" panose="02020603050405020304" pitchFamily="18" charset="0"/>
              </a:rPr>
              <a:t>нешеу</a:t>
            </a:r>
            <a:r>
              <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54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a:t>
            </a:r>
            <a:r>
              <a:rPr lang="ru-RU" sz="8000" b="1" i="1" dirty="0" smtClean="0">
                <a:ln>
                  <a:solidFill>
                    <a:srgbClr val="C00000"/>
                  </a:solidFill>
                </a:ln>
                <a:solidFill>
                  <a:srgbClr val="C00000"/>
                </a:solidFill>
                <a:latin typeface="Times New Roman" panose="02020603050405020304" pitchFamily="18" charset="0"/>
                <a:cs typeface="Times New Roman" panose="02020603050405020304" pitchFamily="18" charset="0"/>
              </a:rPr>
              <a:t>          </a:t>
            </a:r>
            <a:endParaRPr lang="ru-RU" sz="4000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44390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31888" y="58463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pic>
        <p:nvPicPr>
          <p:cNvPr id="8196" name="Picture 4" descr="http://nachalo4ka.ru/wp-content/uploads/2014/05/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5280" y="2936240"/>
            <a:ext cx="4104640" cy="3108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4370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ds03.infourok.ru/uploads/ex/0603/0004865a-083e7e80/im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8700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685800"/>
            <a:ext cx="9601200" cy="6050280"/>
          </a:xfrm>
        </p:spPr>
        <p:txBody>
          <a:bodyPr>
            <a:noAutofit/>
          </a:bodyPr>
          <a:lstStyle/>
          <a:p>
            <a:pPr lvl="0">
              <a:buFont typeface="+mj-lt"/>
              <a:buAutoNum type="arabicPeriod"/>
            </a:pPr>
            <a:r>
              <a:rPr lang="ru-RU" sz="2400" b="1" dirty="0" err="1">
                <a:latin typeface="Times New Roman" panose="02020603050405020304" pitchFamily="18" charset="0"/>
                <a:cs typeface="Times New Roman" panose="02020603050405020304" pitchFamily="18" charset="0"/>
              </a:rPr>
              <a:t>Түбір</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сөзге</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жалғанған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бөлік</a:t>
            </a:r>
            <a:r>
              <a:rPr lang="ru-RU" sz="2400" b="1" dirty="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2. </a:t>
            </a:r>
            <a:r>
              <a:rPr lang="ru-RU" sz="2400" b="1" dirty="0" err="1" smtClean="0">
                <a:latin typeface="Times New Roman" panose="02020603050405020304" pitchFamily="18" charset="0"/>
                <a:cs typeface="Times New Roman" panose="02020603050405020304" pitchFamily="18" charset="0"/>
              </a:rPr>
              <a:t>Көкжиек</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тұстарын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анықтайтын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арнаулы</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құрал</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3. «</a:t>
            </a:r>
            <a:r>
              <a:rPr lang="ru-RU" sz="2400" b="1" dirty="0" err="1" smtClean="0">
                <a:latin typeface="Times New Roman" panose="02020603050405020304" pitchFamily="18" charset="0"/>
                <a:cs typeface="Times New Roman" panose="02020603050405020304" pitchFamily="18" charset="0"/>
              </a:rPr>
              <a:t>Ата-ананы</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құрметтеу</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туралы</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әңгімесінің</a:t>
            </a:r>
            <a:r>
              <a:rPr lang="ru-RU" sz="2400" b="1" dirty="0">
                <a:latin typeface="Times New Roman" panose="02020603050405020304" pitchFamily="18" charset="0"/>
                <a:cs typeface="Times New Roman" panose="02020603050405020304" pitchFamily="18" charset="0"/>
              </a:rPr>
              <a:t> авторы? </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4. </a:t>
            </a:r>
            <a:r>
              <a:rPr lang="ru-RU" sz="2400" b="1" dirty="0" err="1" smtClean="0">
                <a:latin typeface="Times New Roman" panose="02020603050405020304" pitchFamily="18" charset="0"/>
                <a:cs typeface="Times New Roman" panose="02020603050405020304" pitchFamily="18" charset="0"/>
              </a:rPr>
              <a:t>Барлық</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қабырғалары</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тең</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геометриялық</a:t>
            </a:r>
            <a:r>
              <a:rPr lang="ru-RU" sz="2400" b="1" dirty="0">
                <a:latin typeface="Times New Roman" panose="02020603050405020304" pitchFamily="18" charset="0"/>
                <a:cs typeface="Times New Roman" panose="02020603050405020304" pitchFamily="18" charset="0"/>
              </a:rPr>
              <a:t> фигура? </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5. </a:t>
            </a:r>
            <a:r>
              <a:rPr lang="ru-RU" sz="2400" b="1" dirty="0" err="1" smtClean="0">
                <a:latin typeface="Times New Roman" panose="02020603050405020304" pitchFamily="18" charset="0"/>
                <a:cs typeface="Times New Roman" panose="02020603050405020304" pitchFamily="18" charset="0"/>
              </a:rPr>
              <a:t>Аспан</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әлемі</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6. «</a:t>
            </a:r>
            <a:r>
              <a:rPr lang="ru-RU" sz="2400" b="1" dirty="0" err="1" smtClean="0">
                <a:latin typeface="Times New Roman" panose="02020603050405020304" pitchFamily="18" charset="0"/>
                <a:cs typeface="Times New Roman" panose="02020603050405020304" pitchFamily="18" charset="0"/>
              </a:rPr>
              <a:t>Ғылым</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таппай</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мақтанба</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кімнің</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өлеңі</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7. </a:t>
            </a:r>
            <a:r>
              <a:rPr lang="ru-RU" sz="2400" b="1" dirty="0" err="1" smtClean="0">
                <a:latin typeface="Times New Roman" panose="02020603050405020304" pitchFamily="18" charset="0"/>
                <a:cs typeface="Times New Roman" panose="02020603050405020304" pitchFamily="18" charset="0"/>
              </a:rPr>
              <a:t>Есептеу</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қай</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саннан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басталады</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8. </a:t>
            </a:r>
            <a:r>
              <a:rPr lang="ru-RU" sz="2400" b="1" dirty="0" err="1" smtClean="0">
                <a:latin typeface="Times New Roman" panose="02020603050405020304" pitchFamily="18" charset="0"/>
                <a:cs typeface="Times New Roman" panose="02020603050405020304" pitchFamily="18" charset="0"/>
              </a:rPr>
              <a:t>Жай</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көзбен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қарағанда</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көз</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жеткен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жерге</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дейінгі</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кеңістік</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9. </a:t>
            </a:r>
            <a:r>
              <a:rPr lang="ru-RU" sz="2400" b="1" dirty="0" err="1" smtClean="0">
                <a:latin typeface="Times New Roman" panose="02020603050405020304" pitchFamily="18" charset="0"/>
                <a:cs typeface="Times New Roman" panose="02020603050405020304" pitchFamily="18" charset="0"/>
              </a:rPr>
              <a:t>Судың</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қатты</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күйі</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10. </a:t>
            </a:r>
            <a:r>
              <a:rPr lang="ru-RU" sz="2400" b="1" dirty="0" err="1" smtClean="0">
                <a:latin typeface="Times New Roman" panose="02020603050405020304" pitchFamily="18" charset="0"/>
                <a:cs typeface="Times New Roman" panose="02020603050405020304" pitchFamily="18" charset="0"/>
              </a:rPr>
              <a:t>Қосуға</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кері</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амал</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11. </a:t>
            </a:r>
            <a:r>
              <a:rPr lang="ru-RU" sz="2400" b="1" dirty="0" err="1" smtClean="0">
                <a:latin typeface="Times New Roman" panose="02020603050405020304" pitchFamily="18" charset="0"/>
                <a:cs typeface="Times New Roman" panose="02020603050405020304" pitchFamily="18" charset="0"/>
              </a:rPr>
              <a:t>Сөздің</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мағынасын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өзгертетін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қосымша</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12. «</a:t>
            </a:r>
            <a:r>
              <a:rPr lang="ru-RU" sz="2400" b="1" dirty="0" err="1" smtClean="0">
                <a:latin typeface="Times New Roman" panose="02020603050405020304" pitchFamily="18" charset="0"/>
                <a:cs typeface="Times New Roman" panose="02020603050405020304" pitchFamily="18" charset="0"/>
              </a:rPr>
              <a:t>Жылу</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кімнің</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өлеңі</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13. </a:t>
            </a:r>
            <a:r>
              <a:rPr lang="ru-RU" sz="2400" b="1" dirty="0" err="1" smtClean="0">
                <a:latin typeface="Times New Roman" panose="02020603050405020304" pitchFamily="18" charset="0"/>
                <a:cs typeface="Times New Roman" panose="02020603050405020304" pitchFamily="18" charset="0"/>
              </a:rPr>
              <a:t>Жердің</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бетіндегі</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өсімдік</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өсетін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жұмсақ</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қабат</a:t>
            </a:r>
            <a:r>
              <a:rPr lang="ru-RU" sz="2400" b="1" dirty="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14. «</a:t>
            </a:r>
            <a:r>
              <a:rPr lang="ru-RU" sz="2400" b="1" dirty="0" err="1" smtClean="0">
                <a:latin typeface="Times New Roman" panose="02020603050405020304" pitchFamily="18" charset="0"/>
                <a:cs typeface="Times New Roman" panose="02020603050405020304" pitchFamily="18" charset="0"/>
              </a:rPr>
              <a:t>Сенің</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атың</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кім</a:t>
            </a:r>
            <a:r>
              <a:rPr lang="ru-RU" sz="2400" b="1" dirty="0">
                <a:latin typeface="Times New Roman" panose="02020603050405020304" pitchFamily="18" charset="0"/>
                <a:cs typeface="Times New Roman" panose="02020603050405020304" pitchFamily="18" charset="0"/>
              </a:rPr>
              <a:t>» - </a:t>
            </a:r>
            <a:r>
              <a:rPr lang="ru-RU" sz="2400" b="1" dirty="0" err="1">
                <a:latin typeface="Times New Roman" panose="02020603050405020304" pitchFamily="18" charset="0"/>
                <a:cs typeface="Times New Roman" panose="02020603050405020304" pitchFamily="18" charset="0"/>
              </a:rPr>
              <a:t>бұл</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қандай</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сөйлем</a:t>
            </a: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15. </a:t>
            </a:r>
            <a:r>
              <a:rPr lang="ru-RU" sz="2400" b="1" dirty="0" err="1" smtClean="0">
                <a:latin typeface="Times New Roman" panose="02020603050405020304" pitchFamily="18" charset="0"/>
                <a:cs typeface="Times New Roman" panose="02020603050405020304" pitchFamily="18" charset="0"/>
              </a:rPr>
              <a:t>Екі</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ұшы</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шектелген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түйінделген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түзу</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сызық</a:t>
            </a:r>
            <a:r>
              <a:rPr lang="ru-RU" sz="2400" b="1" dirty="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16. «</a:t>
            </a:r>
            <a:r>
              <a:rPr lang="ru-RU" sz="2400" b="1" dirty="0" err="1" smtClean="0">
                <a:latin typeface="Times New Roman" panose="02020603050405020304" pitchFamily="18" charset="0"/>
                <a:cs typeface="Times New Roman" panose="02020603050405020304" pitchFamily="18" charset="0"/>
              </a:rPr>
              <a:t>Апаның</a:t>
            </a:r>
            <a:r>
              <a:rPr lang="ru-RU" sz="2400" b="1" dirty="0" smtClean="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тілін</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алса</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егер</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өлеңінің</a:t>
            </a:r>
            <a:r>
              <a:rPr lang="ru-RU" sz="2400" b="1" dirty="0">
                <a:latin typeface="Times New Roman" panose="02020603050405020304" pitchFamily="18" charset="0"/>
                <a:cs typeface="Times New Roman" panose="02020603050405020304" pitchFamily="18" charset="0"/>
              </a:rPr>
              <a:t> авторы? </a:t>
            </a:r>
            <a:br>
              <a:rPr lang="ru-RU" sz="2400" b="1" dirty="0">
                <a:latin typeface="Times New Roman" panose="02020603050405020304" pitchFamily="18" charset="0"/>
                <a:cs typeface="Times New Roman" panose="02020603050405020304" pitchFamily="18" charset="0"/>
              </a:rPr>
            </a:b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7097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80417B-6E2B-4074-A953-F5A05B211F1D}"/>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23EF1738-4708-4406-8477-3081F4071BA5}"/>
              </a:ext>
            </a:extLst>
          </p:cNvPr>
          <p:cNvSpPr>
            <a:spLocks noGrp="1"/>
          </p:cNvSpPr>
          <p:nvPr>
            <p:ph idx="1"/>
          </p:nvPr>
        </p:nvSpPr>
        <p:spPr/>
        <p:txBody>
          <a:bodyPr/>
          <a:lstStyle/>
          <a:p>
            <a:endParaRPr lang="ru-RU"/>
          </a:p>
        </p:txBody>
      </p:sp>
      <p:pic>
        <p:nvPicPr>
          <p:cNvPr id="5" name="Рисунок 4">
            <a:extLst>
              <a:ext uri="{FF2B5EF4-FFF2-40B4-BE49-F238E27FC236}">
                <a16:creationId xmlns:a16="http://schemas.microsoft.com/office/drawing/2014/main" id="{399F99F8-3496-45DD-AF62-E9918BDA432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816421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83784" y="1203960"/>
            <a:ext cx="3322320" cy="5582920"/>
          </a:xfrm>
        </p:spPr>
        <p:txBody>
          <a:bodyPr>
            <a:noAutofit/>
          </a:bodyPr>
          <a:lstStyle/>
          <a:p>
            <a:pPr lvl="0">
              <a:buFont typeface="+mj-lt"/>
              <a:buAutoNum type="arabicPeriod"/>
            </a:pPr>
            <a:r>
              <a:rPr lang="ru-RU" sz="2400" b="1" dirty="0" smtClean="0">
                <a:latin typeface="Times New Roman" panose="02020603050405020304" pitchFamily="18" charset="0"/>
                <a:cs typeface="Times New Roman" panose="02020603050405020304" pitchFamily="18" charset="0"/>
              </a:rPr>
              <a:t> ҚОСЫ</a:t>
            </a:r>
            <a:r>
              <a:rPr lang="ru-RU" sz="2400" b="1" dirty="0" smtClean="0">
                <a:solidFill>
                  <a:srgbClr val="C00000"/>
                </a:solidFill>
                <a:latin typeface="Times New Roman" panose="02020603050405020304" pitchFamily="18" charset="0"/>
                <a:cs typeface="Times New Roman" panose="02020603050405020304" pitchFamily="18" charset="0"/>
              </a:rPr>
              <a:t>М</a:t>
            </a:r>
            <a:r>
              <a:rPr lang="ru-RU" sz="2400" b="1" dirty="0" smtClean="0">
                <a:latin typeface="Times New Roman" panose="02020603050405020304" pitchFamily="18" charset="0"/>
                <a:cs typeface="Times New Roman" panose="02020603050405020304" pitchFamily="18" charset="0"/>
              </a:rPr>
              <a:t>ША</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2. Т</a:t>
            </a:r>
            <a:r>
              <a:rPr lang="ru-RU" sz="2400" b="1" dirty="0" smtClean="0">
                <a:solidFill>
                  <a:srgbClr val="C00000"/>
                </a:solidFill>
                <a:latin typeface="Times New Roman" panose="02020603050405020304" pitchFamily="18" charset="0"/>
                <a:cs typeface="Times New Roman" panose="02020603050405020304" pitchFamily="18" charset="0"/>
              </a:rPr>
              <a:t>Ұ</a:t>
            </a:r>
            <a:r>
              <a:rPr lang="ru-RU" sz="2400" b="1" dirty="0" smtClean="0">
                <a:latin typeface="Times New Roman" panose="02020603050405020304" pitchFamily="18" charset="0"/>
                <a:cs typeface="Times New Roman" panose="02020603050405020304" pitchFamily="18" charset="0"/>
              </a:rPr>
              <a:t>СБАҒАР</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3. </a:t>
            </a:r>
            <a:r>
              <a:rPr lang="ru-RU" sz="2400" b="1" dirty="0" smtClean="0">
                <a:solidFill>
                  <a:srgbClr val="C00000"/>
                </a:solidFill>
                <a:latin typeface="Times New Roman" panose="02020603050405020304" pitchFamily="18" charset="0"/>
                <a:cs typeface="Times New Roman" panose="02020603050405020304" pitchFamily="18" charset="0"/>
              </a:rPr>
              <a:t>Қ</a:t>
            </a:r>
            <a:r>
              <a:rPr lang="ru-RU" sz="2400" b="1" dirty="0" smtClean="0">
                <a:latin typeface="Times New Roman" panose="02020603050405020304" pitchFamily="18" charset="0"/>
                <a:cs typeface="Times New Roman" panose="02020603050405020304" pitchFamily="18" charset="0"/>
              </a:rPr>
              <a:t>АЙҚАУС</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4. Ш</a:t>
            </a:r>
            <a:r>
              <a:rPr lang="ru-RU" sz="2400" b="1" dirty="0" smtClean="0">
                <a:solidFill>
                  <a:srgbClr val="C00000"/>
                </a:solidFill>
                <a:latin typeface="Times New Roman" panose="02020603050405020304" pitchFamily="18" charset="0"/>
                <a:cs typeface="Times New Roman" panose="02020603050405020304" pitchFamily="18" charset="0"/>
              </a:rPr>
              <a:t>А</a:t>
            </a:r>
            <a:r>
              <a:rPr lang="ru-RU" sz="2400" b="1" dirty="0" smtClean="0">
                <a:latin typeface="Times New Roman" panose="02020603050405020304" pitchFamily="18" charset="0"/>
                <a:cs typeface="Times New Roman" panose="02020603050405020304" pitchFamily="18" charset="0"/>
              </a:rPr>
              <a:t>РШЫ</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5. </a:t>
            </a:r>
            <a:r>
              <a:rPr lang="ru-RU" sz="2400" b="1" dirty="0" smtClean="0">
                <a:solidFill>
                  <a:srgbClr val="C00000"/>
                </a:solidFill>
                <a:latin typeface="Times New Roman" panose="02020603050405020304" pitchFamily="18" charset="0"/>
                <a:cs typeface="Times New Roman" panose="02020603050405020304" pitchFamily="18" charset="0"/>
              </a:rPr>
              <a:t>Ғ</a:t>
            </a:r>
            <a:r>
              <a:rPr lang="ru-RU" sz="2400" b="1" dirty="0" smtClean="0">
                <a:latin typeface="Times New Roman" panose="02020603050405020304" pitchFamily="18" charset="0"/>
                <a:cs typeface="Times New Roman" panose="02020603050405020304" pitchFamily="18" charset="0"/>
              </a:rPr>
              <a:t>АРЫШ</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6. АБ</a:t>
            </a:r>
            <a:r>
              <a:rPr lang="ru-RU" sz="2400" b="1" dirty="0" smtClean="0">
                <a:solidFill>
                  <a:srgbClr val="C00000"/>
                </a:solidFill>
                <a:latin typeface="Times New Roman" panose="02020603050405020304" pitchFamily="18" charset="0"/>
                <a:cs typeface="Times New Roman" panose="02020603050405020304" pitchFamily="18" charset="0"/>
              </a:rPr>
              <a:t>А</a:t>
            </a:r>
            <a:r>
              <a:rPr lang="ru-RU" sz="2400" b="1" dirty="0" smtClean="0">
                <a:latin typeface="Times New Roman" panose="02020603050405020304" pitchFamily="18" charset="0"/>
                <a:cs typeface="Times New Roman" panose="02020603050405020304" pitchFamily="18" charset="0"/>
              </a:rPr>
              <a:t>Й</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7. БІР</a:t>
            </a:r>
            <a:r>
              <a:rPr lang="ru-RU" sz="2400" b="1" dirty="0" smtClean="0">
                <a:solidFill>
                  <a:srgbClr val="C00000"/>
                </a:solidFill>
                <a:latin typeface="Times New Roman" panose="02020603050405020304" pitchFamily="18" charset="0"/>
                <a:cs typeface="Times New Roman" panose="02020603050405020304" pitchFamily="18" charset="0"/>
              </a:rPr>
              <a:t>Л</a:t>
            </a:r>
            <a:r>
              <a:rPr lang="ru-RU" sz="2400" b="1" dirty="0" smtClean="0">
                <a:latin typeface="Times New Roman" panose="02020603050405020304" pitchFamily="18" charset="0"/>
                <a:cs typeface="Times New Roman" panose="02020603050405020304" pitchFamily="18" charset="0"/>
              </a:rPr>
              <a:t>ІКТЕН</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8. КӨКЖ</a:t>
            </a:r>
            <a:r>
              <a:rPr lang="ru-RU" sz="2400" b="1" dirty="0" smtClean="0">
                <a:solidFill>
                  <a:srgbClr val="C00000"/>
                </a:solidFill>
                <a:latin typeface="Times New Roman" panose="02020603050405020304" pitchFamily="18" charset="0"/>
                <a:cs typeface="Times New Roman" panose="02020603050405020304" pitchFamily="18" charset="0"/>
              </a:rPr>
              <a:t>И</a:t>
            </a:r>
            <a:r>
              <a:rPr lang="ru-RU" sz="2400" b="1" dirty="0" smtClean="0">
                <a:latin typeface="Times New Roman" panose="02020603050405020304" pitchFamily="18" charset="0"/>
                <a:cs typeface="Times New Roman" panose="02020603050405020304" pitchFamily="18" charset="0"/>
              </a:rPr>
              <a:t>ЕК</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9. </a:t>
            </a:r>
            <a:r>
              <a:rPr lang="ru-RU" sz="2400" b="1" dirty="0" smtClean="0">
                <a:solidFill>
                  <a:srgbClr val="C00000"/>
                </a:solidFill>
                <a:latin typeface="Times New Roman" panose="02020603050405020304" pitchFamily="18" charset="0"/>
                <a:cs typeface="Times New Roman" panose="02020603050405020304" pitchFamily="18" charset="0"/>
              </a:rPr>
              <a:t>М</a:t>
            </a:r>
            <a:r>
              <a:rPr lang="ru-RU" sz="2400" b="1" dirty="0" smtClean="0">
                <a:latin typeface="Times New Roman" panose="02020603050405020304" pitchFamily="18" charset="0"/>
                <a:cs typeface="Times New Roman" panose="02020603050405020304" pitchFamily="18" charset="0"/>
              </a:rPr>
              <a:t>ҰЗ</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10. АЗ</a:t>
            </a:r>
            <a:r>
              <a:rPr lang="ru-RU" sz="2400" b="1" dirty="0" smtClean="0">
                <a:solidFill>
                  <a:srgbClr val="C00000"/>
                </a:solidFill>
                <a:latin typeface="Times New Roman" panose="02020603050405020304" pitchFamily="18" charset="0"/>
                <a:cs typeface="Times New Roman" panose="02020603050405020304" pitchFamily="18" charset="0"/>
              </a:rPr>
              <a:t>А</a:t>
            </a:r>
            <a:r>
              <a:rPr lang="ru-RU" sz="2400" b="1" dirty="0" smtClean="0">
                <a:latin typeface="Times New Roman" panose="02020603050405020304" pitchFamily="18" charset="0"/>
                <a:cs typeface="Times New Roman" panose="02020603050405020304" pitchFamily="18" charset="0"/>
              </a:rPr>
              <a:t>ЙТУ</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11. ЖҰРНА</a:t>
            </a:r>
            <a:r>
              <a:rPr lang="ru-RU" sz="2400" b="1" dirty="0" smtClean="0">
                <a:solidFill>
                  <a:srgbClr val="C00000"/>
                </a:solidFill>
                <a:latin typeface="Times New Roman" panose="02020603050405020304" pitchFamily="18" charset="0"/>
                <a:cs typeface="Times New Roman" panose="02020603050405020304" pitchFamily="18" charset="0"/>
              </a:rPr>
              <a:t>Қ</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12. Ф</a:t>
            </a:r>
            <a:r>
              <a:rPr lang="ru-RU" sz="2400" b="1" dirty="0" smtClean="0">
                <a:solidFill>
                  <a:srgbClr val="C00000"/>
                </a:solidFill>
                <a:latin typeface="Times New Roman" panose="02020603050405020304" pitchFamily="18" charset="0"/>
                <a:cs typeface="Times New Roman" panose="02020603050405020304" pitchFamily="18" charset="0"/>
              </a:rPr>
              <a:t>А</a:t>
            </a:r>
            <a:r>
              <a:rPr lang="ru-RU" sz="2400" b="1" dirty="0" smtClean="0">
                <a:latin typeface="Times New Roman" panose="02020603050405020304" pitchFamily="18" charset="0"/>
                <a:cs typeface="Times New Roman" panose="02020603050405020304" pitchFamily="18" charset="0"/>
              </a:rPr>
              <a:t>РИЗА</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13. </a:t>
            </a:r>
            <a:r>
              <a:rPr lang="ru-RU" sz="2400" b="1" dirty="0" smtClean="0">
                <a:solidFill>
                  <a:srgbClr val="C00000"/>
                </a:solidFill>
                <a:latin typeface="Times New Roman" panose="02020603050405020304" pitchFamily="18" charset="0"/>
                <a:cs typeface="Times New Roman" panose="02020603050405020304" pitchFamily="18" charset="0"/>
              </a:rPr>
              <a:t>Т</a:t>
            </a:r>
            <a:r>
              <a:rPr lang="ru-RU" sz="2400" b="1" dirty="0" smtClean="0">
                <a:latin typeface="Times New Roman" panose="02020603050405020304" pitchFamily="18" charset="0"/>
                <a:cs typeface="Times New Roman" panose="02020603050405020304" pitchFamily="18" charset="0"/>
              </a:rPr>
              <a:t>ОПЫРАҚ</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14. СҰР</a:t>
            </a:r>
            <a:r>
              <a:rPr lang="ru-RU" sz="2400" b="1" dirty="0" smtClean="0">
                <a:solidFill>
                  <a:srgbClr val="C00000"/>
                </a:solidFill>
                <a:latin typeface="Times New Roman" panose="02020603050405020304" pitchFamily="18" charset="0"/>
                <a:cs typeface="Times New Roman" panose="02020603050405020304" pitchFamily="18" charset="0"/>
              </a:rPr>
              <a:t>А</a:t>
            </a:r>
            <a:r>
              <a:rPr lang="ru-RU" sz="2400" b="1" dirty="0" smtClean="0">
                <a:latin typeface="Times New Roman" panose="02020603050405020304" pitchFamily="18" charset="0"/>
                <a:cs typeface="Times New Roman" panose="02020603050405020304" pitchFamily="18" charset="0"/>
              </a:rPr>
              <a:t>УЛЫ</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15. К</a:t>
            </a:r>
            <a:r>
              <a:rPr lang="ru-RU" sz="2400" b="1" dirty="0" smtClean="0">
                <a:solidFill>
                  <a:srgbClr val="C00000"/>
                </a:solidFill>
                <a:latin typeface="Times New Roman" panose="02020603050405020304" pitchFamily="18" charset="0"/>
                <a:cs typeface="Times New Roman" panose="02020603050405020304" pitchFamily="18" charset="0"/>
              </a:rPr>
              <a:t>Е</a:t>
            </a:r>
            <a:r>
              <a:rPr lang="ru-RU" sz="2400" b="1" dirty="0" smtClean="0">
                <a:latin typeface="Times New Roman" panose="02020603050405020304" pitchFamily="18" charset="0"/>
                <a:cs typeface="Times New Roman" panose="02020603050405020304" pitchFamily="18" charset="0"/>
              </a:rPr>
              <a:t>СІНДІ</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16. СМАҚО</a:t>
            </a:r>
            <a:r>
              <a:rPr lang="ru-RU" sz="2400" b="1" dirty="0" smtClean="0">
                <a:solidFill>
                  <a:srgbClr val="C00000"/>
                </a:solidFill>
                <a:latin typeface="Times New Roman" panose="02020603050405020304" pitchFamily="18" charset="0"/>
                <a:cs typeface="Times New Roman" panose="02020603050405020304" pitchFamily="18" charset="0"/>
              </a:rPr>
              <a:t>В</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endParaRPr lang="ru-RU" sz="2400" b="1" dirty="0">
              <a:latin typeface="Times New Roman" panose="02020603050405020304" pitchFamily="18" charset="0"/>
              <a:cs typeface="Times New Roman" panose="02020603050405020304" pitchFamily="18" charset="0"/>
            </a:endParaRPr>
          </a:p>
        </p:txBody>
      </p:sp>
      <p:sp>
        <p:nvSpPr>
          <p:cNvPr id="3" name="Овал 2" descr="аквариум&#10;">
            <a:extLst>
              <a:ext uri="{FF2B5EF4-FFF2-40B4-BE49-F238E27FC236}">
                <a16:creationId xmlns:a16="http://schemas.microsoft.com/office/drawing/2014/main" id="{7C96CB3B-47B9-469D-BF27-D1DDCA6A8F2E}"/>
              </a:ext>
            </a:extLst>
          </p:cNvPr>
          <p:cNvSpPr/>
          <p:nvPr/>
        </p:nvSpPr>
        <p:spPr>
          <a:xfrm>
            <a:off x="3827568" y="193040"/>
            <a:ext cx="5357072" cy="80772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600" b="1" dirty="0" smtClean="0">
                <a:solidFill>
                  <a:srgbClr val="C00000"/>
                </a:solidFill>
                <a:latin typeface="Times New Roman" panose="02020603050405020304" pitchFamily="18" charset="0"/>
                <a:cs typeface="Times New Roman" panose="02020603050405020304" pitchFamily="18" charset="0"/>
              </a:rPr>
              <a:t>Жауаптары</a:t>
            </a:r>
            <a:endParaRPr lang="ru-RU" sz="36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29602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1266" name="Picture 2" descr="https://shareslide.ru/img/thumbs/df41933a9c9b1e42b9501bbbd639f92a-800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4024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81760" y="1193800"/>
            <a:ext cx="11003280" cy="4831080"/>
          </a:xfrm>
        </p:spPr>
        <p:txBody>
          <a:bodyPr>
            <a:normAutofit fontScale="90000"/>
          </a:bodyPr>
          <a:lstStyle/>
          <a:p>
            <a:pPr lvl="0"/>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Анар</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сорпаны</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тұзбен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тұздады</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Жомарттың</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жас</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күшігі</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бар.</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Бөлмеге</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күннің</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сәулесі</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түсіп</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тұр</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Жазира</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қорыққанынан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сыбырмен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сыбырлап</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сөйлейді</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Раушан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жазумен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хат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жазды</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Айдын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күшігінің</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атын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атап</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атымен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шақырды</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Аян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апасымен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әңгімелесіп</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әңгіме</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айтты</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Айдана</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шайға</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қасықпен</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қант</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6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қосты</a:t>
            </a:r>
            <a: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6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endParaRPr lang="ru-RU"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4074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descr="аквариум&#10;">
            <a:extLst>
              <a:ext uri="{FF2B5EF4-FFF2-40B4-BE49-F238E27FC236}">
                <a16:creationId xmlns:a16="http://schemas.microsoft.com/office/drawing/2014/main" id="{7C96CB3B-47B9-469D-BF27-D1DDCA6A8F2E}"/>
              </a:ext>
            </a:extLst>
          </p:cNvPr>
          <p:cNvSpPr>
            <a:spLocks noGrp="1"/>
          </p:cNvSpPr>
          <p:nvPr>
            <p:ph type="title"/>
          </p:nvPr>
        </p:nvSpPr>
        <p:spPr>
          <a:xfrm>
            <a:off x="3556000" y="513080"/>
            <a:ext cx="5720080" cy="94996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kk-KZ" sz="3600" b="1" dirty="0" smtClean="0">
                <a:solidFill>
                  <a:srgbClr val="C00000"/>
                </a:solidFill>
                <a:latin typeface="Times New Roman" panose="02020603050405020304" pitchFamily="18" charset="0"/>
                <a:cs typeface="Times New Roman" panose="02020603050405020304" pitchFamily="18" charset="0"/>
              </a:rPr>
              <a:t>Жауаптары</a:t>
            </a:r>
            <a:endParaRPr lang="ru-RU" sz="3600" b="1" dirty="0">
              <a:solidFill>
                <a:srgbClr val="C0000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178560" y="1682879"/>
            <a:ext cx="9966960" cy="5016758"/>
          </a:xfrm>
          <a:prstGeom prst="rect">
            <a:avLst/>
          </a:prstGeom>
        </p:spPr>
        <p:txBody>
          <a:bodyPr wrap="square">
            <a:spAutoFit/>
          </a:bodyPr>
          <a:lstStyle/>
          <a:p>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Анар</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сорпаны</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тұзбен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тұздады</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Жомарттың</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жас</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күшігі</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бар.</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Бөлмеге</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күннің</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сәулесі</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түсіп</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тұр</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Жазира</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қорыққанынан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сыбырмен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сыбырлап</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сөйлейді</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Раушан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жазумен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хат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жазды</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Айдын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күшігінің</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атын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атап</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атымен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шақырды</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Аян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апасымен</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әңгімелесіп</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әңгіме</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айтты</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Айдана</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шайға</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қасықпен</a:t>
            </a:r>
            <a:r>
              <a:rPr lang="ru-RU" sz="3200" b="1" i="1" dirty="0">
                <a:ln w="0"/>
                <a:solidFill>
                  <a:srgbClr val="FF000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қант</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3200" b="1" i="1" dirty="0" err="1">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қосты</a:t>
            </a:r>
            <a: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a:t>
            </a:r>
            <a:br>
              <a:rPr lang="ru-RU" sz="3200" b="1" i="1" dirty="0">
                <a:ln w="0"/>
                <a:solidFill>
                  <a:srgbClr val="00B050"/>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br>
            <a:endParaRPr lang="ru-RU" sz="3200" dirty="0"/>
          </a:p>
        </p:txBody>
      </p:sp>
    </p:spTree>
    <p:extLst>
      <p:ext uri="{BB962C8B-B14F-4D97-AF65-F5344CB8AC3E}">
        <p14:creationId xmlns:p14="http://schemas.microsoft.com/office/powerpoint/2010/main" val="35653245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5366" name="Picture 6" descr="https://fsd.kopilkaurokov.ru/uploads/user_file_56a51f597dae7/img_user_file_56a51f597dae7_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15611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6386" name="Picture 2" descr="https://ds04.infourok.ru/uploads/ex/0798/0001b547-63d80b59/img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138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110898" y="632587"/>
            <a:ext cx="1970203"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1</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776749" y="2858728"/>
            <a:ext cx="10687664" cy="180176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Үстел</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үстіндегі</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балықтардың</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үйі</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54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0039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7304690" y="3662813"/>
            <a:ext cx="4741183" cy="961740"/>
          </a:xfrm>
        </p:spPr>
        <p:txBody>
          <a:bodyPr>
            <a:noAutofit/>
            <a:scene3d>
              <a:camera prst="orthographicFront"/>
              <a:lightRig rig="threePt" dir="t"/>
            </a:scene3d>
            <a:sp3d extrusionH="57150">
              <a:bevelT w="38100" h="38100" prst="relaxedInset"/>
            </a:sp3d>
          </a:bodyPr>
          <a:lstStyle/>
          <a:p>
            <a:r>
              <a:rPr lang="ru-RU" sz="66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Аквариум</a:t>
            </a:r>
            <a:endPar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pic>
        <p:nvPicPr>
          <p:cNvPr id="11266" name="Picture 2">
            <a:extLst>
              <a:ext uri="{FF2B5EF4-FFF2-40B4-BE49-F238E27FC236}">
                <a16:creationId xmlns:a16="http://schemas.microsoft.com/office/drawing/2014/main" id="{BBAEB6EA-B147-42B0-A812-7D00095631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887" y="2312276"/>
            <a:ext cx="4655694" cy="3867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990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311345" y="611567"/>
            <a:ext cx="1970203"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2</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776247" y="3287344"/>
            <a:ext cx="9751227" cy="180176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Онсыз</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тамақтың</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дәмі</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жоқ</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66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8395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7304690" y="3662813"/>
            <a:ext cx="4741183" cy="961740"/>
          </a:xfrm>
        </p:spPr>
        <p:txBody>
          <a:bodyPr>
            <a:noAutofit/>
            <a:scene3d>
              <a:camera prst="orthographicFront"/>
              <a:lightRig rig="threePt" dir="t"/>
            </a:scene3d>
            <a:sp3d extrusionH="57150">
              <a:bevelT w="38100" h="38100" prst="relaxedInset"/>
            </a:sp3d>
          </a:bodyPr>
          <a:lstStyle/>
          <a:p>
            <a:r>
              <a:rPr lang="ru-RU" sz="66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Тұз</a:t>
            </a:r>
            <a:r>
              <a:rPr lang="ru-RU" sz="66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pic>
        <p:nvPicPr>
          <p:cNvPr id="14338" name="Picture 2">
            <a:extLst>
              <a:ext uri="{FF2B5EF4-FFF2-40B4-BE49-F238E27FC236}">
                <a16:creationId xmlns:a16="http://schemas.microsoft.com/office/drawing/2014/main" id="{55E34FED-3753-4350-B56F-F1B7661243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6455" y="2293862"/>
            <a:ext cx="4988473" cy="4175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525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5311345" y="611567"/>
            <a:ext cx="1970203"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3</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1776247" y="3287344"/>
            <a:ext cx="9751227" cy="1801761"/>
          </a:xfrm>
        </p:spPr>
        <p:txBody>
          <a:bodyPr>
            <a:noAutofit/>
            <a:scene3d>
              <a:camera prst="orthographicFront"/>
              <a:lightRig rig="threePt" dir="t"/>
            </a:scene3d>
            <a:sp3d extrusionH="57150">
              <a:bevelT w="38100" h="38100" prst="relaxedInset"/>
            </a:sp3d>
          </a:bodyPr>
          <a:lstStyle/>
          <a:p>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Қыс</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мезгілінің</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үшінші</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5400" b="1" i="1" dirty="0" err="1">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айы</a:t>
            </a:r>
            <a:r>
              <a:rPr lang="ru-RU" sz="5400" b="1" i="1" dirty="0">
                <a:ln>
                  <a:solidFill>
                    <a:srgbClr val="C00000"/>
                  </a:solidFill>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857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5598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descr="аквариум&#10;">
            <a:extLst>
              <a:ext uri="{FF2B5EF4-FFF2-40B4-BE49-F238E27FC236}">
                <a16:creationId xmlns:a16="http://schemas.microsoft.com/office/drawing/2014/main" id="{7C96CB3B-47B9-469D-BF27-D1DDCA6A8F2E}"/>
              </a:ext>
            </a:extLst>
          </p:cNvPr>
          <p:cNvSpPr/>
          <p:nvPr/>
        </p:nvSpPr>
        <p:spPr>
          <a:xfrm>
            <a:off x="2841413" y="832284"/>
            <a:ext cx="7185456" cy="117835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6000" b="1" dirty="0">
                <a:solidFill>
                  <a:srgbClr val="C00000"/>
                </a:solidFill>
                <a:latin typeface="Times New Roman" panose="02020603050405020304" pitchFamily="18" charset="0"/>
                <a:cs typeface="Times New Roman" panose="02020603050405020304" pitchFamily="18" charset="0"/>
              </a:rPr>
              <a:t>Жауабы</a:t>
            </a:r>
            <a:endParaRPr lang="ru-RU" sz="6000" b="1" dirty="0">
              <a:solidFill>
                <a:srgbClr val="C00000"/>
              </a:solidFill>
              <a:latin typeface="Times New Roman" panose="02020603050405020304" pitchFamily="18" charset="0"/>
              <a:cs typeface="Times New Roman" panose="02020603050405020304" pitchFamily="18" charset="0"/>
            </a:endParaRPr>
          </a:p>
        </p:txBody>
      </p:sp>
      <p:sp>
        <p:nvSpPr>
          <p:cNvPr id="8" name="Заголовок 7">
            <a:extLst>
              <a:ext uri="{FF2B5EF4-FFF2-40B4-BE49-F238E27FC236}">
                <a16:creationId xmlns:a16="http://schemas.microsoft.com/office/drawing/2014/main" id="{D8E0862A-42C5-42D8-943F-4FD02FF7F983}"/>
              </a:ext>
            </a:extLst>
          </p:cNvPr>
          <p:cNvSpPr>
            <a:spLocks noGrp="1"/>
          </p:cNvSpPr>
          <p:nvPr>
            <p:ph type="title"/>
          </p:nvPr>
        </p:nvSpPr>
        <p:spPr>
          <a:xfrm>
            <a:off x="3972911" y="3757406"/>
            <a:ext cx="4741183" cy="961740"/>
          </a:xfrm>
        </p:spPr>
        <p:txBody>
          <a:bodyPr>
            <a:noAutofit/>
            <a:scene3d>
              <a:camera prst="orthographicFront"/>
              <a:lightRig rig="threePt" dir="t"/>
            </a:scene3d>
            <a:sp3d extrusionH="57150">
              <a:bevelT w="38100" h="38100" prst="relaxedInset"/>
            </a:sp3d>
          </a:bodyPr>
          <a:lstStyle/>
          <a:p>
            <a:r>
              <a:rPr lang="kk-KZ" sz="6600" b="1" i="1" dirty="0">
                <a:ln>
                  <a:solidFill>
                    <a:srgbClr val="C00000"/>
                  </a:solidFill>
                </a:ln>
                <a:solidFill>
                  <a:srgbClr val="C00000"/>
                </a:solidFill>
                <a:latin typeface="Times New Roman" panose="02020603050405020304" pitchFamily="18" charset="0"/>
                <a:cs typeface="Times New Roman" panose="02020603050405020304" pitchFamily="18" charset="0"/>
              </a:rPr>
              <a:t>А</a:t>
            </a:r>
            <a:r>
              <a:rPr lang="ru-RU" sz="6600" b="1" i="1" dirty="0" err="1">
                <a:ln>
                  <a:solidFill>
                    <a:srgbClr val="C00000"/>
                  </a:solidFill>
                </a:ln>
                <a:solidFill>
                  <a:srgbClr val="C00000"/>
                </a:solidFill>
                <a:latin typeface="Times New Roman" panose="02020603050405020304" pitchFamily="18" charset="0"/>
                <a:cs typeface="Times New Roman" panose="02020603050405020304" pitchFamily="18" charset="0"/>
              </a:rPr>
              <a:t>қпан</a:t>
            </a:r>
            <a:r>
              <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rPr>
              <a:t> </a:t>
            </a:r>
            <a:r>
              <a:rPr lang="ru-RU" sz="6600" b="1" i="1" dirty="0" err="1">
                <a:ln>
                  <a:solidFill>
                    <a:srgbClr val="C00000"/>
                  </a:solidFill>
                </a:ln>
                <a:solidFill>
                  <a:srgbClr val="C00000"/>
                </a:solidFill>
                <a:latin typeface="Times New Roman" panose="02020603050405020304" pitchFamily="18" charset="0"/>
                <a:cs typeface="Times New Roman" panose="02020603050405020304" pitchFamily="18" charset="0"/>
              </a:rPr>
              <a:t>айы</a:t>
            </a:r>
            <a:endParaRPr lang="ru-RU" sz="6600" b="1" i="1" dirty="0">
              <a:ln>
                <a:solidFill>
                  <a:srgbClr val="C00000"/>
                </a:solidFill>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2947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Уголки">
  <a:themeElements>
    <a:clrScheme name="Теплый синий">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Уголки">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Уголк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TM10001105[[fn=Урожай]]</Template>
  <TotalTime>202</TotalTime>
  <Words>114</Words>
  <Application>Microsoft Office PowerPoint</Application>
  <PresentationFormat>Широкоэкранный</PresentationFormat>
  <Paragraphs>52</Paragraphs>
  <Slides>35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35</vt:i4>
      </vt:variant>
    </vt:vector>
  </HeadingPairs>
  <TitlesOfParts>
    <vt:vector size="40" baseType="lpstr">
      <vt:lpstr>Arial</vt:lpstr>
      <vt:lpstr>Calibri</vt:lpstr>
      <vt:lpstr>Franklin Gothic Book</vt:lpstr>
      <vt:lpstr>Times New Roman</vt:lpstr>
      <vt:lpstr>Уголки</vt:lpstr>
      <vt:lpstr>Тапқырлар Әлеміне</vt:lpstr>
      <vt:lpstr>Презентация PowerPoint</vt:lpstr>
      <vt:lpstr>Презентация PowerPoint</vt:lpstr>
      <vt:lpstr>Үстел үстіндегі балықтардың үйі </vt:lpstr>
      <vt:lpstr>Аквариум</vt:lpstr>
      <vt:lpstr>Онсыз тамақтың дәмі жоқ </vt:lpstr>
      <vt:lpstr>Тұз </vt:lpstr>
      <vt:lpstr>Қыс мезгілінің үшінші айы </vt:lpstr>
      <vt:lpstr>Ақпан айы</vt:lpstr>
      <vt:lpstr>4 тышқанның құлағы нешеу </vt:lpstr>
      <vt:lpstr>Презентация PowerPoint</vt:lpstr>
      <vt:lpstr>Ұшатын көлік қалай аталады </vt:lpstr>
      <vt:lpstr>Ұшақ</vt:lpstr>
      <vt:lpstr>1 жылда неше ай бар </vt:lpstr>
      <vt:lpstr>Презентация PowerPoint</vt:lpstr>
      <vt:lpstr>Ас атасы </vt:lpstr>
      <vt:lpstr>Презентация PowerPoint</vt:lpstr>
      <vt:lpstr>Аулада жүрген қаздардың аяқтарының саны 8.             Аулада неше қаз жүр?</vt:lpstr>
      <vt:lpstr>Презентация PowerPoint</vt:lpstr>
      <vt:lpstr>Аяқ киімнен жолда қалған таңба            </vt:lpstr>
      <vt:lpstr>Презентация PowerPoint</vt:lpstr>
      <vt:lpstr>Пияз аршысаң көзіңнен не ағады?            </vt:lpstr>
      <vt:lpstr>Жас ағады</vt:lpstr>
      <vt:lpstr>Сенбіден кейін үш күн өтті.  Ол қай күн ?            </vt:lpstr>
      <vt:lpstr>Бейсенбі</vt:lpstr>
      <vt:lpstr>Екі пілдің құлағы нешеу ?          </vt:lpstr>
      <vt:lpstr>Презентация PowerPoint</vt:lpstr>
      <vt:lpstr>Презентация PowerPoint</vt:lpstr>
      <vt:lpstr>Түбір сөзге жалғанған бөлік?  2. Көкжиек тұстарын анықтайтын арнаулы құрал?  3. «Ата-ананы құрметтеу туралы» әңгімесінің авторы?  4. Барлық қабырғалары тең геометриялық фигура?  5. Аспан әлемі?  6. «Ғылым таппай мақтанба» кімнің өлеңі?  7. Есептеу қай саннан басталады?  8. Жай көзбен қарағанда көз жеткен жерге дейінгі кеңістік?  9. Судың қатты күйі?  10. Қосуға кері амал?  11. Сөздің мағынасын өзгертетін қосымша?  12. «Жылу» кімнің өлеңі?  13. Жердің бетіндегі өсімдік өсетін жұмсақ қабат?  14. «Сенің атың кім» - бұл қандай сөйлем?  15. Екі ұшы шектелген (түйінделген) түзу сызық?  16. «Апаның тілін алса егер...» өлеңінің авторы?  </vt:lpstr>
      <vt:lpstr> ҚОСЫМША 2. ТҰСБАҒАР 3. ҚАЙҚАУС 4. ШАРШЫ 5. ҒАРЫШ 6. АБАЙ 7. БІРЛІКТЕН 8. КӨКЖИЕК 9. МҰЗ 10. АЗАЙТУ 11. ЖҰРНАҚ 12. ФАРИЗА 13. ТОПЫРАҚ 14. СҰРАУЛЫ 15. КЕСІНДІ 16. СМАҚОВ </vt:lpstr>
      <vt:lpstr>Презентация PowerPoint</vt:lpstr>
      <vt:lpstr>Анар сорпаны тұзбен тұздады. Жомарттың жас күшігі бар. Бөлмеге күннің күн сәулесі түсіп тұр. Жазира қорыққанынан сыбырмен сыбырлап сөйлейді.   Раушан жазумен хат жазды. Айдын күшігінің атын атап атымен шақырды. Аян апасымен әңгімелесіп әңгіме айтты. Айдана шайға қасықпен қант қосты. </vt:lpstr>
      <vt:lpstr>Жауаптары</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Тапқырлар Әлемі</dc:title>
  <dc:creator>Alia</dc:creator>
  <cp:lastModifiedBy>Админ</cp:lastModifiedBy>
  <cp:revision>16</cp:revision>
  <dcterms:created xsi:type="dcterms:W3CDTF">2021-03-29T14:13:23Z</dcterms:created>
  <dcterms:modified xsi:type="dcterms:W3CDTF">2021-03-29T17:58:29Z</dcterms:modified>
</cp:coreProperties>
</file>